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7"/>
  </p:notesMasterIdLst>
  <p:sldIdLst>
    <p:sldId id="256" r:id="rId2"/>
    <p:sldId id="645" r:id="rId3"/>
    <p:sldId id="970" r:id="rId4"/>
    <p:sldId id="1024" r:id="rId5"/>
    <p:sldId id="1025" r:id="rId6"/>
    <p:sldId id="1026" r:id="rId7"/>
    <p:sldId id="1027" r:id="rId8"/>
    <p:sldId id="1028" r:id="rId9"/>
    <p:sldId id="1029" r:id="rId10"/>
    <p:sldId id="1030" r:id="rId11"/>
    <p:sldId id="972" r:id="rId12"/>
    <p:sldId id="1031" r:id="rId13"/>
    <p:sldId id="1032" r:id="rId14"/>
    <p:sldId id="1033" r:id="rId15"/>
    <p:sldId id="1034" r:id="rId16"/>
    <p:sldId id="1035" r:id="rId17"/>
    <p:sldId id="1036" r:id="rId18"/>
    <p:sldId id="1037" r:id="rId19"/>
    <p:sldId id="1038" r:id="rId20"/>
    <p:sldId id="1039" r:id="rId21"/>
    <p:sldId id="1040" r:id="rId22"/>
    <p:sldId id="1041" r:id="rId23"/>
    <p:sldId id="1054" r:id="rId24"/>
    <p:sldId id="1055" r:id="rId25"/>
    <p:sldId id="1056" r:id="rId26"/>
    <p:sldId id="1057" r:id="rId27"/>
    <p:sldId id="1058" r:id="rId28"/>
    <p:sldId id="1059" r:id="rId29"/>
    <p:sldId id="1060" r:id="rId30"/>
    <p:sldId id="1061" r:id="rId31"/>
    <p:sldId id="1062" r:id="rId32"/>
    <p:sldId id="1042" r:id="rId33"/>
    <p:sldId id="975" r:id="rId34"/>
    <p:sldId id="1043" r:id="rId35"/>
    <p:sldId id="1044" r:id="rId36"/>
    <p:sldId id="1045" r:id="rId37"/>
    <p:sldId id="1046" r:id="rId38"/>
    <p:sldId id="1047" r:id="rId39"/>
    <p:sldId id="1048" r:id="rId40"/>
    <p:sldId id="1049" r:id="rId41"/>
    <p:sldId id="1050" r:id="rId42"/>
    <p:sldId id="1051" r:id="rId43"/>
    <p:sldId id="1052" r:id="rId44"/>
    <p:sldId id="973" r:id="rId45"/>
    <p:sldId id="1053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19633-4A52-4A5C-A06F-BDAAEFAA8309}" type="doc">
      <dgm:prSet loTypeId="urn:microsoft.com/office/officeart/2005/8/layout/hierarchy6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BAA3AD-0E7F-471F-9566-09626F0C093E}">
      <dgm:prSet phldrT="[Текст]"/>
      <dgm:spPr>
        <a:solidFill>
          <a:schemeClr val="accent5">
            <a:lumMod val="75000"/>
          </a:schemeClr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ru-RU" b="1" dirty="0"/>
            <a:t>Типы аргументов </a:t>
          </a:r>
        </a:p>
        <a:p>
          <a:pPr algn="ctr"/>
          <a:endParaRPr lang="ru-RU" b="1" dirty="0"/>
        </a:p>
      </dgm:t>
    </dgm:pt>
    <dgm:pt modelId="{7D12F7D7-94D1-4E3B-83A8-DE3DF1A5CE3B}" type="parTrans" cxnId="{8B7BA89C-CD8A-42C1-A19B-D33816EBF3D5}">
      <dgm:prSet/>
      <dgm:spPr/>
      <dgm:t>
        <a:bodyPr/>
        <a:lstStyle/>
        <a:p>
          <a:pPr algn="ctr"/>
          <a:endParaRPr lang="ru-RU"/>
        </a:p>
      </dgm:t>
    </dgm:pt>
    <dgm:pt modelId="{6AA85854-F45A-4F90-992D-029DACA4D3C8}" type="sibTrans" cxnId="{8B7BA89C-CD8A-42C1-A19B-D33816EBF3D5}">
      <dgm:prSet/>
      <dgm:spPr/>
      <dgm:t>
        <a:bodyPr/>
        <a:lstStyle/>
        <a:p>
          <a:pPr algn="ctr"/>
          <a:endParaRPr lang="ru-RU"/>
        </a:p>
      </dgm:t>
    </dgm:pt>
    <dgm:pt modelId="{9A70F4D7-764E-490A-BFE9-4073448FB997}">
      <dgm:prSet phldrT="[Текст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dirty="0"/>
            <a:t>  Примеры из литературы (художественной, публицистической,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dirty="0"/>
            <a:t>научной)</a:t>
          </a:r>
        </a:p>
      </dgm:t>
    </dgm:pt>
    <dgm:pt modelId="{7AF0875A-161A-44B9-AAFF-3B554909FEF0}" type="parTrans" cxnId="{E37BFC98-2D91-445C-8CAC-43DEE85823FD}">
      <dgm:prSet/>
      <dgm:spPr/>
      <dgm:t>
        <a:bodyPr/>
        <a:lstStyle/>
        <a:p>
          <a:pPr algn="ctr"/>
          <a:endParaRPr lang="ru-RU"/>
        </a:p>
      </dgm:t>
    </dgm:pt>
    <dgm:pt modelId="{08C473F0-35DF-4E63-9F7C-C4F599AB24B9}" type="sibTrans" cxnId="{E37BFC98-2D91-445C-8CAC-43DEE85823FD}">
      <dgm:prSet/>
      <dgm:spPr/>
      <dgm:t>
        <a:bodyPr/>
        <a:lstStyle/>
        <a:p>
          <a:pPr algn="ctr"/>
          <a:endParaRPr lang="ru-RU"/>
        </a:p>
      </dgm:t>
    </dgm:pt>
    <dgm:pt modelId="{DA4297F2-BEC2-4A69-AA52-B1B8D53E02A2}">
      <dgm:prSet phldrT="[Текст]"/>
      <dgm:spPr/>
      <dgm:t>
        <a:bodyPr/>
        <a:lstStyle/>
        <a:p>
          <a:pPr algn="ctr">
            <a:spcAft>
              <a:spcPts val="0"/>
            </a:spcAft>
          </a:pPr>
          <a:r>
            <a:rPr lang="ru-RU" dirty="0"/>
            <a:t> Примеры из истории</a:t>
          </a:r>
        </a:p>
      </dgm:t>
    </dgm:pt>
    <dgm:pt modelId="{3E6CD12C-A028-4C51-98CE-6D54A495C451}" type="parTrans" cxnId="{2D137852-87D4-41DA-88B8-C5E030C4B0EF}">
      <dgm:prSet/>
      <dgm:spPr/>
      <dgm:t>
        <a:bodyPr/>
        <a:lstStyle/>
        <a:p>
          <a:pPr algn="ctr"/>
          <a:endParaRPr lang="ru-RU"/>
        </a:p>
      </dgm:t>
    </dgm:pt>
    <dgm:pt modelId="{BAFEF138-AE7C-4DCE-8E1C-F959B426F9B6}" type="sibTrans" cxnId="{2D137852-87D4-41DA-88B8-C5E030C4B0EF}">
      <dgm:prSet/>
      <dgm:spPr/>
      <dgm:t>
        <a:bodyPr/>
        <a:lstStyle/>
        <a:p>
          <a:pPr algn="ctr"/>
          <a:endParaRPr lang="ru-RU"/>
        </a:p>
      </dgm:t>
    </dgm:pt>
    <dgm:pt modelId="{240EBF2D-0C35-4C17-9806-A37A28460E1F}">
      <dgm:prSet/>
      <dgm:spPr/>
      <dgm:t>
        <a:bodyPr/>
        <a:lstStyle/>
        <a:p>
          <a:pPr algn="ctr"/>
          <a:r>
            <a:rPr lang="ru-RU" dirty="0"/>
            <a:t>   Обобщённые примеры</a:t>
          </a:r>
        </a:p>
      </dgm:t>
    </dgm:pt>
    <dgm:pt modelId="{28504193-7135-4F7E-8C15-A13F4894D0EE}" type="parTrans" cxnId="{E6371C75-A98F-464B-A506-09854F741EC7}">
      <dgm:prSet/>
      <dgm:spPr/>
      <dgm:t>
        <a:bodyPr/>
        <a:lstStyle/>
        <a:p>
          <a:pPr algn="ctr"/>
          <a:endParaRPr lang="ru-RU"/>
        </a:p>
      </dgm:t>
    </dgm:pt>
    <dgm:pt modelId="{C78BD7BE-B226-4F39-86DC-247B8CC1C320}" type="sibTrans" cxnId="{E6371C75-A98F-464B-A506-09854F741EC7}">
      <dgm:prSet/>
      <dgm:spPr/>
      <dgm:t>
        <a:bodyPr/>
        <a:lstStyle/>
        <a:p>
          <a:pPr algn="ctr"/>
          <a:endParaRPr lang="ru-RU"/>
        </a:p>
      </dgm:t>
    </dgm:pt>
    <dgm:pt modelId="{44112160-5163-4BB3-BD85-396074B3C30E}">
      <dgm:prSet/>
      <dgm:spPr/>
      <dgm:t>
        <a:bodyPr/>
        <a:lstStyle/>
        <a:p>
          <a:pPr algn="ctr"/>
          <a:r>
            <a:rPr lang="ru-RU" dirty="0"/>
            <a:t> Предположительные  примеры</a:t>
          </a:r>
        </a:p>
      </dgm:t>
    </dgm:pt>
    <dgm:pt modelId="{26F12C12-8ACA-4936-825E-F49F07AA1281}" type="parTrans" cxnId="{24204517-004A-41CC-B7FF-73F5C48F6559}">
      <dgm:prSet/>
      <dgm:spPr/>
      <dgm:t>
        <a:bodyPr/>
        <a:lstStyle/>
        <a:p>
          <a:pPr algn="ctr"/>
          <a:endParaRPr lang="ru-RU"/>
        </a:p>
      </dgm:t>
    </dgm:pt>
    <dgm:pt modelId="{2F862E90-DD58-4A85-8A56-5B62E2A2206D}" type="sibTrans" cxnId="{24204517-004A-41CC-B7FF-73F5C48F6559}">
      <dgm:prSet/>
      <dgm:spPr/>
      <dgm:t>
        <a:bodyPr/>
        <a:lstStyle/>
        <a:p>
          <a:pPr algn="ctr"/>
          <a:endParaRPr lang="ru-RU"/>
        </a:p>
      </dgm:t>
    </dgm:pt>
    <dgm:pt modelId="{81BAE3A6-92F2-43BF-9924-808449B2C275}">
      <dgm:prSet/>
      <dgm:spPr/>
      <dgm:t>
        <a:bodyPr/>
        <a:lstStyle/>
        <a:p>
          <a:pPr algn="ctr"/>
          <a:r>
            <a:rPr lang="ru-RU"/>
            <a:t>Конкретные примеры из жизни («случаи»)</a:t>
          </a:r>
        </a:p>
      </dgm:t>
    </dgm:pt>
    <dgm:pt modelId="{C67AB064-3143-4E8F-9881-CD859F241420}" type="parTrans" cxnId="{8664DB15-8254-472F-9D85-6DDA61B417C2}">
      <dgm:prSet/>
      <dgm:spPr/>
      <dgm:t>
        <a:bodyPr/>
        <a:lstStyle/>
        <a:p>
          <a:pPr algn="ctr"/>
          <a:endParaRPr lang="ru-RU"/>
        </a:p>
      </dgm:t>
    </dgm:pt>
    <dgm:pt modelId="{C718AA39-54EE-43F7-B3D9-6349916E86B5}" type="sibTrans" cxnId="{8664DB15-8254-472F-9D85-6DDA61B417C2}">
      <dgm:prSet/>
      <dgm:spPr/>
      <dgm:t>
        <a:bodyPr/>
        <a:lstStyle/>
        <a:p>
          <a:pPr algn="ctr"/>
          <a:endParaRPr lang="ru-RU"/>
        </a:p>
      </dgm:t>
    </dgm:pt>
    <dgm:pt modelId="{56A92BDE-146F-4A32-8018-210651BE3FB4}" type="pres">
      <dgm:prSet presAssocID="{AED19633-4A52-4A5C-A06F-BDAAEFAA83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7C1DC-C487-4D14-BEDA-82F88A779837}" type="pres">
      <dgm:prSet presAssocID="{AED19633-4A52-4A5C-A06F-BDAAEFAA8309}" presName="hierFlow" presStyleCnt="0"/>
      <dgm:spPr/>
    </dgm:pt>
    <dgm:pt modelId="{453CFE03-DB10-4781-B979-D523D8130CCF}" type="pres">
      <dgm:prSet presAssocID="{AED19633-4A52-4A5C-A06F-BDAAEFAA830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964F1-BC6D-4792-BB11-9EF3F8043DCD}" type="pres">
      <dgm:prSet presAssocID="{A8BAA3AD-0E7F-471F-9566-09626F0C093E}" presName="Name14" presStyleCnt="0"/>
      <dgm:spPr/>
    </dgm:pt>
    <dgm:pt modelId="{7D550B68-6DCE-4DAB-A904-74739FEFB2EF}" type="pres">
      <dgm:prSet presAssocID="{A8BAA3AD-0E7F-471F-9566-09626F0C093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0910B-510C-41E9-B6CB-9E7C68D5A29B}" type="pres">
      <dgm:prSet presAssocID="{A8BAA3AD-0E7F-471F-9566-09626F0C093E}" presName="hierChild2" presStyleCnt="0"/>
      <dgm:spPr/>
    </dgm:pt>
    <dgm:pt modelId="{4843437B-3140-4D98-AC84-D3BD53ECC025}" type="pres">
      <dgm:prSet presAssocID="{7AF0875A-161A-44B9-AAFF-3B554909FEF0}" presName="Name19" presStyleLbl="parChTrans1D2" presStyleIdx="0" presStyleCnt="5"/>
      <dgm:spPr/>
      <dgm:t>
        <a:bodyPr/>
        <a:lstStyle/>
        <a:p>
          <a:endParaRPr lang="ru-RU"/>
        </a:p>
      </dgm:t>
    </dgm:pt>
    <dgm:pt modelId="{05B7D520-66B8-42F6-AB64-31098A8EE42C}" type="pres">
      <dgm:prSet presAssocID="{9A70F4D7-764E-490A-BFE9-4073448FB997}" presName="Name21" presStyleCnt="0"/>
      <dgm:spPr/>
    </dgm:pt>
    <dgm:pt modelId="{C273195A-9727-4E3F-8AEA-4DF4774CFFC1}" type="pres">
      <dgm:prSet presAssocID="{9A70F4D7-764E-490A-BFE9-4073448FB997}" presName="level2Shape" presStyleLbl="node2" presStyleIdx="0" presStyleCnt="5" custScaleY="160853"/>
      <dgm:spPr/>
      <dgm:t>
        <a:bodyPr/>
        <a:lstStyle/>
        <a:p>
          <a:endParaRPr lang="ru-RU"/>
        </a:p>
      </dgm:t>
    </dgm:pt>
    <dgm:pt modelId="{05F43098-9B9A-4D4B-AC6D-74E551B18783}" type="pres">
      <dgm:prSet presAssocID="{9A70F4D7-764E-490A-BFE9-4073448FB997}" presName="hierChild3" presStyleCnt="0"/>
      <dgm:spPr/>
    </dgm:pt>
    <dgm:pt modelId="{EEC8EF62-F34E-4EBD-95EE-EDDD69D5E86E}" type="pres">
      <dgm:prSet presAssocID="{3E6CD12C-A028-4C51-98CE-6D54A495C451}" presName="Name19" presStyleLbl="parChTrans1D2" presStyleIdx="1" presStyleCnt="5"/>
      <dgm:spPr/>
      <dgm:t>
        <a:bodyPr/>
        <a:lstStyle/>
        <a:p>
          <a:endParaRPr lang="ru-RU"/>
        </a:p>
      </dgm:t>
    </dgm:pt>
    <dgm:pt modelId="{EA207255-F561-444A-A591-9BC7193FF87C}" type="pres">
      <dgm:prSet presAssocID="{DA4297F2-BEC2-4A69-AA52-B1B8D53E02A2}" presName="Name21" presStyleCnt="0"/>
      <dgm:spPr/>
    </dgm:pt>
    <dgm:pt modelId="{06665B8E-BC5B-4205-B110-C0F58B6C13E9}" type="pres">
      <dgm:prSet presAssocID="{DA4297F2-BEC2-4A69-AA52-B1B8D53E02A2}" presName="level2Shape" presStyleLbl="node2" presStyleIdx="1" presStyleCnt="5" custScaleY="163571"/>
      <dgm:spPr/>
      <dgm:t>
        <a:bodyPr/>
        <a:lstStyle/>
        <a:p>
          <a:endParaRPr lang="ru-RU"/>
        </a:p>
      </dgm:t>
    </dgm:pt>
    <dgm:pt modelId="{40272CD0-D509-4A06-8335-4D3C59942C59}" type="pres">
      <dgm:prSet presAssocID="{DA4297F2-BEC2-4A69-AA52-B1B8D53E02A2}" presName="hierChild3" presStyleCnt="0"/>
      <dgm:spPr/>
    </dgm:pt>
    <dgm:pt modelId="{ADE86BA8-D5F1-4065-AD52-91474BFDC11D}" type="pres">
      <dgm:prSet presAssocID="{28504193-7135-4F7E-8C15-A13F4894D0EE}" presName="Name19" presStyleLbl="parChTrans1D2" presStyleIdx="2" presStyleCnt="5"/>
      <dgm:spPr/>
      <dgm:t>
        <a:bodyPr/>
        <a:lstStyle/>
        <a:p>
          <a:endParaRPr lang="ru-RU"/>
        </a:p>
      </dgm:t>
    </dgm:pt>
    <dgm:pt modelId="{7925E98F-4625-40A8-BCA8-8F6C2AF072BF}" type="pres">
      <dgm:prSet presAssocID="{240EBF2D-0C35-4C17-9806-A37A28460E1F}" presName="Name21" presStyleCnt="0"/>
      <dgm:spPr/>
    </dgm:pt>
    <dgm:pt modelId="{C60B103E-12DB-40AE-AE34-0A1637F8BA75}" type="pres">
      <dgm:prSet presAssocID="{240EBF2D-0C35-4C17-9806-A37A28460E1F}" presName="level2Shape" presStyleLbl="node2" presStyleIdx="2" presStyleCnt="5" custScaleY="160853"/>
      <dgm:spPr/>
      <dgm:t>
        <a:bodyPr/>
        <a:lstStyle/>
        <a:p>
          <a:endParaRPr lang="ru-RU"/>
        </a:p>
      </dgm:t>
    </dgm:pt>
    <dgm:pt modelId="{87C8369E-B38E-4082-B437-D1B3854E1916}" type="pres">
      <dgm:prSet presAssocID="{240EBF2D-0C35-4C17-9806-A37A28460E1F}" presName="hierChild3" presStyleCnt="0"/>
      <dgm:spPr/>
    </dgm:pt>
    <dgm:pt modelId="{34EAC495-81AB-4B4B-9728-770B6F9C4B42}" type="pres">
      <dgm:prSet presAssocID="{26F12C12-8ACA-4936-825E-F49F07AA1281}" presName="Name19" presStyleLbl="parChTrans1D2" presStyleIdx="3" presStyleCnt="5"/>
      <dgm:spPr/>
      <dgm:t>
        <a:bodyPr/>
        <a:lstStyle/>
        <a:p>
          <a:endParaRPr lang="ru-RU"/>
        </a:p>
      </dgm:t>
    </dgm:pt>
    <dgm:pt modelId="{244DDE83-3680-453E-BBB2-553985841C82}" type="pres">
      <dgm:prSet presAssocID="{44112160-5163-4BB3-BD85-396074B3C30E}" presName="Name21" presStyleCnt="0"/>
      <dgm:spPr/>
    </dgm:pt>
    <dgm:pt modelId="{0DD4A318-7B59-4A5A-8877-963CB85004E3}" type="pres">
      <dgm:prSet presAssocID="{44112160-5163-4BB3-BD85-396074B3C30E}" presName="level2Shape" presStyleLbl="node2" presStyleIdx="3" presStyleCnt="5" custScaleY="163571"/>
      <dgm:spPr/>
      <dgm:t>
        <a:bodyPr/>
        <a:lstStyle/>
        <a:p>
          <a:endParaRPr lang="ru-RU"/>
        </a:p>
      </dgm:t>
    </dgm:pt>
    <dgm:pt modelId="{8A3A2945-D490-402E-BD58-7FA726795362}" type="pres">
      <dgm:prSet presAssocID="{44112160-5163-4BB3-BD85-396074B3C30E}" presName="hierChild3" presStyleCnt="0"/>
      <dgm:spPr/>
    </dgm:pt>
    <dgm:pt modelId="{49558390-6D7A-443C-B7AA-BEE290ADBBBE}" type="pres">
      <dgm:prSet presAssocID="{C67AB064-3143-4E8F-9881-CD859F241420}" presName="Name19" presStyleLbl="parChTrans1D2" presStyleIdx="4" presStyleCnt="5"/>
      <dgm:spPr/>
      <dgm:t>
        <a:bodyPr/>
        <a:lstStyle/>
        <a:p>
          <a:endParaRPr lang="ru-RU"/>
        </a:p>
      </dgm:t>
    </dgm:pt>
    <dgm:pt modelId="{5A6B85EF-C92D-4382-B9FF-CBDA92AEEDFB}" type="pres">
      <dgm:prSet presAssocID="{81BAE3A6-92F2-43BF-9924-808449B2C275}" presName="Name21" presStyleCnt="0"/>
      <dgm:spPr/>
    </dgm:pt>
    <dgm:pt modelId="{99BA8066-E5F3-43AB-AF3A-9484C06977FF}" type="pres">
      <dgm:prSet presAssocID="{81BAE3A6-92F2-43BF-9924-808449B2C275}" presName="level2Shape" presStyleLbl="node2" presStyleIdx="4" presStyleCnt="5" custScaleY="159917"/>
      <dgm:spPr/>
      <dgm:t>
        <a:bodyPr/>
        <a:lstStyle/>
        <a:p>
          <a:endParaRPr lang="ru-RU"/>
        </a:p>
      </dgm:t>
    </dgm:pt>
    <dgm:pt modelId="{2697755E-1E8A-4949-A812-328C5F3E4B41}" type="pres">
      <dgm:prSet presAssocID="{81BAE3A6-92F2-43BF-9924-808449B2C275}" presName="hierChild3" presStyleCnt="0"/>
      <dgm:spPr/>
    </dgm:pt>
    <dgm:pt modelId="{0DC5E73E-F32E-4866-9A86-39DA285FD332}" type="pres">
      <dgm:prSet presAssocID="{AED19633-4A52-4A5C-A06F-BDAAEFAA8309}" presName="bgShapesFlow" presStyleCnt="0"/>
      <dgm:spPr/>
    </dgm:pt>
  </dgm:ptLst>
  <dgm:cxnLst>
    <dgm:cxn modelId="{8664DB15-8254-472F-9D85-6DDA61B417C2}" srcId="{A8BAA3AD-0E7F-471F-9566-09626F0C093E}" destId="{81BAE3A6-92F2-43BF-9924-808449B2C275}" srcOrd="4" destOrd="0" parTransId="{C67AB064-3143-4E8F-9881-CD859F241420}" sibTransId="{C718AA39-54EE-43F7-B3D9-6349916E86B5}"/>
    <dgm:cxn modelId="{24204517-004A-41CC-B7FF-73F5C48F6559}" srcId="{A8BAA3AD-0E7F-471F-9566-09626F0C093E}" destId="{44112160-5163-4BB3-BD85-396074B3C30E}" srcOrd="3" destOrd="0" parTransId="{26F12C12-8ACA-4936-825E-F49F07AA1281}" sibTransId="{2F862E90-DD58-4A85-8A56-5B62E2A2206D}"/>
    <dgm:cxn modelId="{776ED983-7AD1-409B-ABBA-CE79BB9330E6}" type="presOf" srcId="{28504193-7135-4F7E-8C15-A13F4894D0EE}" destId="{ADE86BA8-D5F1-4065-AD52-91474BFDC11D}" srcOrd="0" destOrd="0" presId="urn:microsoft.com/office/officeart/2005/8/layout/hierarchy6"/>
    <dgm:cxn modelId="{0D220198-D445-4658-88FA-AE5A47F6E825}" type="presOf" srcId="{9A70F4D7-764E-490A-BFE9-4073448FB997}" destId="{C273195A-9727-4E3F-8AEA-4DF4774CFFC1}" srcOrd="0" destOrd="0" presId="urn:microsoft.com/office/officeart/2005/8/layout/hierarchy6"/>
    <dgm:cxn modelId="{5C0C3B89-2C8A-4B68-ACD0-A8ADFC503404}" type="presOf" srcId="{C67AB064-3143-4E8F-9881-CD859F241420}" destId="{49558390-6D7A-443C-B7AA-BEE290ADBBBE}" srcOrd="0" destOrd="0" presId="urn:microsoft.com/office/officeart/2005/8/layout/hierarchy6"/>
    <dgm:cxn modelId="{AD78E42F-B080-48BE-BC38-DD46F461C0E6}" type="presOf" srcId="{44112160-5163-4BB3-BD85-396074B3C30E}" destId="{0DD4A318-7B59-4A5A-8877-963CB85004E3}" srcOrd="0" destOrd="0" presId="urn:microsoft.com/office/officeart/2005/8/layout/hierarchy6"/>
    <dgm:cxn modelId="{F16E71C3-5187-4D13-B66D-F334DF0BECE1}" type="presOf" srcId="{AED19633-4A52-4A5C-A06F-BDAAEFAA8309}" destId="{56A92BDE-146F-4A32-8018-210651BE3FB4}" srcOrd="0" destOrd="0" presId="urn:microsoft.com/office/officeart/2005/8/layout/hierarchy6"/>
    <dgm:cxn modelId="{C144FF17-639E-4B66-8A7E-8DCCF0FA36CF}" type="presOf" srcId="{A8BAA3AD-0E7F-471F-9566-09626F0C093E}" destId="{7D550B68-6DCE-4DAB-A904-74739FEFB2EF}" srcOrd="0" destOrd="0" presId="urn:microsoft.com/office/officeart/2005/8/layout/hierarchy6"/>
    <dgm:cxn modelId="{F689830E-E322-4828-B282-935BCDE83E75}" type="presOf" srcId="{7AF0875A-161A-44B9-AAFF-3B554909FEF0}" destId="{4843437B-3140-4D98-AC84-D3BD53ECC025}" srcOrd="0" destOrd="0" presId="urn:microsoft.com/office/officeart/2005/8/layout/hierarchy6"/>
    <dgm:cxn modelId="{F0858B16-A04D-4822-B2E8-18D2BF034695}" type="presOf" srcId="{26F12C12-8ACA-4936-825E-F49F07AA1281}" destId="{34EAC495-81AB-4B4B-9728-770B6F9C4B42}" srcOrd="0" destOrd="0" presId="urn:microsoft.com/office/officeart/2005/8/layout/hierarchy6"/>
    <dgm:cxn modelId="{8AA0A74F-0510-4EA9-98AE-D9AB13048A4F}" type="presOf" srcId="{3E6CD12C-A028-4C51-98CE-6D54A495C451}" destId="{EEC8EF62-F34E-4EBD-95EE-EDDD69D5E86E}" srcOrd="0" destOrd="0" presId="urn:microsoft.com/office/officeart/2005/8/layout/hierarchy6"/>
    <dgm:cxn modelId="{E37BFC98-2D91-445C-8CAC-43DEE85823FD}" srcId="{A8BAA3AD-0E7F-471F-9566-09626F0C093E}" destId="{9A70F4D7-764E-490A-BFE9-4073448FB997}" srcOrd="0" destOrd="0" parTransId="{7AF0875A-161A-44B9-AAFF-3B554909FEF0}" sibTransId="{08C473F0-35DF-4E63-9F7C-C4F599AB24B9}"/>
    <dgm:cxn modelId="{2D137852-87D4-41DA-88B8-C5E030C4B0EF}" srcId="{A8BAA3AD-0E7F-471F-9566-09626F0C093E}" destId="{DA4297F2-BEC2-4A69-AA52-B1B8D53E02A2}" srcOrd="1" destOrd="0" parTransId="{3E6CD12C-A028-4C51-98CE-6D54A495C451}" sibTransId="{BAFEF138-AE7C-4DCE-8E1C-F959B426F9B6}"/>
    <dgm:cxn modelId="{B5380B32-D0DE-49EF-ABCD-6AC5DF5009F0}" type="presOf" srcId="{DA4297F2-BEC2-4A69-AA52-B1B8D53E02A2}" destId="{06665B8E-BC5B-4205-B110-C0F58B6C13E9}" srcOrd="0" destOrd="0" presId="urn:microsoft.com/office/officeart/2005/8/layout/hierarchy6"/>
    <dgm:cxn modelId="{D10FFC59-B7B8-4685-B971-C8C1B4C7636B}" type="presOf" srcId="{81BAE3A6-92F2-43BF-9924-808449B2C275}" destId="{99BA8066-E5F3-43AB-AF3A-9484C06977FF}" srcOrd="0" destOrd="0" presId="urn:microsoft.com/office/officeart/2005/8/layout/hierarchy6"/>
    <dgm:cxn modelId="{E6371C75-A98F-464B-A506-09854F741EC7}" srcId="{A8BAA3AD-0E7F-471F-9566-09626F0C093E}" destId="{240EBF2D-0C35-4C17-9806-A37A28460E1F}" srcOrd="2" destOrd="0" parTransId="{28504193-7135-4F7E-8C15-A13F4894D0EE}" sibTransId="{C78BD7BE-B226-4F39-86DC-247B8CC1C320}"/>
    <dgm:cxn modelId="{8B7BA89C-CD8A-42C1-A19B-D33816EBF3D5}" srcId="{AED19633-4A52-4A5C-A06F-BDAAEFAA8309}" destId="{A8BAA3AD-0E7F-471F-9566-09626F0C093E}" srcOrd="0" destOrd="0" parTransId="{7D12F7D7-94D1-4E3B-83A8-DE3DF1A5CE3B}" sibTransId="{6AA85854-F45A-4F90-992D-029DACA4D3C8}"/>
    <dgm:cxn modelId="{17A8CFF5-1DEA-4786-9DA5-4D4F9B04ABEA}" type="presOf" srcId="{240EBF2D-0C35-4C17-9806-A37A28460E1F}" destId="{C60B103E-12DB-40AE-AE34-0A1637F8BA75}" srcOrd="0" destOrd="0" presId="urn:microsoft.com/office/officeart/2005/8/layout/hierarchy6"/>
    <dgm:cxn modelId="{4DF1B4CE-9190-4A49-924E-63A269278EF5}" type="presParOf" srcId="{56A92BDE-146F-4A32-8018-210651BE3FB4}" destId="{FBB7C1DC-C487-4D14-BEDA-82F88A779837}" srcOrd="0" destOrd="0" presId="urn:microsoft.com/office/officeart/2005/8/layout/hierarchy6"/>
    <dgm:cxn modelId="{88E82821-0F58-4F19-B485-644B1C8D2F4F}" type="presParOf" srcId="{FBB7C1DC-C487-4D14-BEDA-82F88A779837}" destId="{453CFE03-DB10-4781-B979-D523D8130CCF}" srcOrd="0" destOrd="0" presId="urn:microsoft.com/office/officeart/2005/8/layout/hierarchy6"/>
    <dgm:cxn modelId="{D2D58AF7-ED16-4386-8C24-B54D7A6834E1}" type="presParOf" srcId="{453CFE03-DB10-4781-B979-D523D8130CCF}" destId="{AF3964F1-BC6D-4792-BB11-9EF3F8043DCD}" srcOrd="0" destOrd="0" presId="urn:microsoft.com/office/officeart/2005/8/layout/hierarchy6"/>
    <dgm:cxn modelId="{CA2A838C-D6B4-4536-BC4B-07E3CD5B81EB}" type="presParOf" srcId="{AF3964F1-BC6D-4792-BB11-9EF3F8043DCD}" destId="{7D550B68-6DCE-4DAB-A904-74739FEFB2EF}" srcOrd="0" destOrd="0" presId="urn:microsoft.com/office/officeart/2005/8/layout/hierarchy6"/>
    <dgm:cxn modelId="{318081BA-8DF8-4486-806A-CC532D4E4C65}" type="presParOf" srcId="{AF3964F1-BC6D-4792-BB11-9EF3F8043DCD}" destId="{EFD0910B-510C-41E9-B6CB-9E7C68D5A29B}" srcOrd="1" destOrd="0" presId="urn:microsoft.com/office/officeart/2005/8/layout/hierarchy6"/>
    <dgm:cxn modelId="{BDCC2786-5696-49F7-B7D8-A343AAA4B8E9}" type="presParOf" srcId="{EFD0910B-510C-41E9-B6CB-9E7C68D5A29B}" destId="{4843437B-3140-4D98-AC84-D3BD53ECC025}" srcOrd="0" destOrd="0" presId="urn:microsoft.com/office/officeart/2005/8/layout/hierarchy6"/>
    <dgm:cxn modelId="{D675E34A-6EA1-49DD-BFC1-1ABFB740B4A3}" type="presParOf" srcId="{EFD0910B-510C-41E9-B6CB-9E7C68D5A29B}" destId="{05B7D520-66B8-42F6-AB64-31098A8EE42C}" srcOrd="1" destOrd="0" presId="urn:microsoft.com/office/officeart/2005/8/layout/hierarchy6"/>
    <dgm:cxn modelId="{4C1ECB5C-3D9A-4E82-A6F0-B438456BA0DB}" type="presParOf" srcId="{05B7D520-66B8-42F6-AB64-31098A8EE42C}" destId="{C273195A-9727-4E3F-8AEA-4DF4774CFFC1}" srcOrd="0" destOrd="0" presId="urn:microsoft.com/office/officeart/2005/8/layout/hierarchy6"/>
    <dgm:cxn modelId="{62D59B94-F9CE-4322-93E6-DF313B85C541}" type="presParOf" srcId="{05B7D520-66B8-42F6-AB64-31098A8EE42C}" destId="{05F43098-9B9A-4D4B-AC6D-74E551B18783}" srcOrd="1" destOrd="0" presId="urn:microsoft.com/office/officeart/2005/8/layout/hierarchy6"/>
    <dgm:cxn modelId="{1C59FC17-E709-447F-B988-EEFD16244A15}" type="presParOf" srcId="{EFD0910B-510C-41E9-B6CB-9E7C68D5A29B}" destId="{EEC8EF62-F34E-4EBD-95EE-EDDD69D5E86E}" srcOrd="2" destOrd="0" presId="urn:microsoft.com/office/officeart/2005/8/layout/hierarchy6"/>
    <dgm:cxn modelId="{F8E3D4FA-35E8-4BCC-B4E8-F8D997FDF45D}" type="presParOf" srcId="{EFD0910B-510C-41E9-B6CB-9E7C68D5A29B}" destId="{EA207255-F561-444A-A591-9BC7193FF87C}" srcOrd="3" destOrd="0" presId="urn:microsoft.com/office/officeart/2005/8/layout/hierarchy6"/>
    <dgm:cxn modelId="{9169C59D-0C6A-46DB-8461-9BB4624DF27D}" type="presParOf" srcId="{EA207255-F561-444A-A591-9BC7193FF87C}" destId="{06665B8E-BC5B-4205-B110-C0F58B6C13E9}" srcOrd="0" destOrd="0" presId="urn:microsoft.com/office/officeart/2005/8/layout/hierarchy6"/>
    <dgm:cxn modelId="{383F0440-6998-4994-A1D4-78C5F961FBF5}" type="presParOf" srcId="{EA207255-F561-444A-A591-9BC7193FF87C}" destId="{40272CD0-D509-4A06-8335-4D3C59942C59}" srcOrd="1" destOrd="0" presId="urn:microsoft.com/office/officeart/2005/8/layout/hierarchy6"/>
    <dgm:cxn modelId="{0B30C2B5-F284-4325-8F9D-BC2D4B2DAF63}" type="presParOf" srcId="{EFD0910B-510C-41E9-B6CB-9E7C68D5A29B}" destId="{ADE86BA8-D5F1-4065-AD52-91474BFDC11D}" srcOrd="4" destOrd="0" presId="urn:microsoft.com/office/officeart/2005/8/layout/hierarchy6"/>
    <dgm:cxn modelId="{1040C6B0-11C4-49BD-8947-C55A2EB58DAB}" type="presParOf" srcId="{EFD0910B-510C-41E9-B6CB-9E7C68D5A29B}" destId="{7925E98F-4625-40A8-BCA8-8F6C2AF072BF}" srcOrd="5" destOrd="0" presId="urn:microsoft.com/office/officeart/2005/8/layout/hierarchy6"/>
    <dgm:cxn modelId="{447D120D-0FEE-42DF-982C-F0660EA7C428}" type="presParOf" srcId="{7925E98F-4625-40A8-BCA8-8F6C2AF072BF}" destId="{C60B103E-12DB-40AE-AE34-0A1637F8BA75}" srcOrd="0" destOrd="0" presId="urn:microsoft.com/office/officeart/2005/8/layout/hierarchy6"/>
    <dgm:cxn modelId="{0C48C1A5-170A-4F4C-B4C4-063A53759B14}" type="presParOf" srcId="{7925E98F-4625-40A8-BCA8-8F6C2AF072BF}" destId="{87C8369E-B38E-4082-B437-D1B3854E1916}" srcOrd="1" destOrd="0" presId="urn:microsoft.com/office/officeart/2005/8/layout/hierarchy6"/>
    <dgm:cxn modelId="{488117ED-CBE9-4920-90F4-262120C9374C}" type="presParOf" srcId="{EFD0910B-510C-41E9-B6CB-9E7C68D5A29B}" destId="{34EAC495-81AB-4B4B-9728-770B6F9C4B42}" srcOrd="6" destOrd="0" presId="urn:microsoft.com/office/officeart/2005/8/layout/hierarchy6"/>
    <dgm:cxn modelId="{0A1B2EE0-100C-42EF-BC68-EB134E8E90E2}" type="presParOf" srcId="{EFD0910B-510C-41E9-B6CB-9E7C68D5A29B}" destId="{244DDE83-3680-453E-BBB2-553985841C82}" srcOrd="7" destOrd="0" presId="urn:microsoft.com/office/officeart/2005/8/layout/hierarchy6"/>
    <dgm:cxn modelId="{92F357BF-56C6-4B74-B6A0-B85D6E856034}" type="presParOf" srcId="{244DDE83-3680-453E-BBB2-553985841C82}" destId="{0DD4A318-7B59-4A5A-8877-963CB85004E3}" srcOrd="0" destOrd="0" presId="urn:microsoft.com/office/officeart/2005/8/layout/hierarchy6"/>
    <dgm:cxn modelId="{6982CCC6-8CA0-4C14-B9B7-ECB8CF7DF843}" type="presParOf" srcId="{244DDE83-3680-453E-BBB2-553985841C82}" destId="{8A3A2945-D490-402E-BD58-7FA726795362}" srcOrd="1" destOrd="0" presId="urn:microsoft.com/office/officeart/2005/8/layout/hierarchy6"/>
    <dgm:cxn modelId="{6EE508F3-DECE-4832-9E13-212567279916}" type="presParOf" srcId="{EFD0910B-510C-41E9-B6CB-9E7C68D5A29B}" destId="{49558390-6D7A-443C-B7AA-BEE290ADBBBE}" srcOrd="8" destOrd="0" presId="urn:microsoft.com/office/officeart/2005/8/layout/hierarchy6"/>
    <dgm:cxn modelId="{64909840-B337-4A23-AA7F-9BC7333F5987}" type="presParOf" srcId="{EFD0910B-510C-41E9-B6CB-9E7C68D5A29B}" destId="{5A6B85EF-C92D-4382-B9FF-CBDA92AEEDFB}" srcOrd="9" destOrd="0" presId="urn:microsoft.com/office/officeart/2005/8/layout/hierarchy6"/>
    <dgm:cxn modelId="{1303FDE5-F0ED-40FA-8B91-E95E103BEF45}" type="presParOf" srcId="{5A6B85EF-C92D-4382-B9FF-CBDA92AEEDFB}" destId="{99BA8066-E5F3-43AB-AF3A-9484C06977FF}" srcOrd="0" destOrd="0" presId="urn:microsoft.com/office/officeart/2005/8/layout/hierarchy6"/>
    <dgm:cxn modelId="{234FA757-1B71-4276-99A1-55E9EF370C9E}" type="presParOf" srcId="{5A6B85EF-C92D-4382-B9FF-CBDA92AEEDFB}" destId="{2697755E-1E8A-4949-A812-328C5F3E4B41}" srcOrd="1" destOrd="0" presId="urn:microsoft.com/office/officeart/2005/8/layout/hierarchy6"/>
    <dgm:cxn modelId="{E2FF9E07-177E-4208-BD64-6332F57B3D0F}" type="presParOf" srcId="{56A92BDE-146F-4A32-8018-210651BE3FB4}" destId="{0DC5E73E-F32E-4866-9A86-39DA285FD33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50B68-6DCE-4DAB-A904-74739FEFB2EF}">
      <dsp:nvSpPr>
        <dsp:cNvPr id="0" name=""/>
        <dsp:cNvSpPr/>
      </dsp:nvSpPr>
      <dsp:spPr>
        <a:xfrm>
          <a:off x="3231856" y="451617"/>
          <a:ext cx="1241574" cy="82771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tx2">
              <a:lumMod val="75000"/>
              <a:lumOff val="2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Типы аргументов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b="1" kern="1200" dirty="0"/>
        </a:p>
      </dsp:txBody>
      <dsp:txXfrm>
        <a:off x="3256099" y="475860"/>
        <a:ext cx="1193088" cy="779230"/>
      </dsp:txXfrm>
    </dsp:sp>
    <dsp:sp modelId="{4843437B-3140-4D98-AC84-D3BD53ECC025}">
      <dsp:nvSpPr>
        <dsp:cNvPr id="0" name=""/>
        <dsp:cNvSpPr/>
      </dsp:nvSpPr>
      <dsp:spPr>
        <a:xfrm>
          <a:off x="624549" y="1279333"/>
          <a:ext cx="3228093" cy="331086"/>
        </a:xfrm>
        <a:custGeom>
          <a:avLst/>
          <a:gdLst/>
          <a:ahLst/>
          <a:cxnLst/>
          <a:rect l="0" t="0" r="0" b="0"/>
          <a:pathLst>
            <a:path>
              <a:moveTo>
                <a:pt x="3228093" y="0"/>
              </a:moveTo>
              <a:lnTo>
                <a:pt x="3228093" y="165543"/>
              </a:lnTo>
              <a:lnTo>
                <a:pt x="0" y="165543"/>
              </a:lnTo>
              <a:lnTo>
                <a:pt x="0" y="3310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3195A-9727-4E3F-8AEA-4DF4774CFFC1}">
      <dsp:nvSpPr>
        <dsp:cNvPr id="0" name=""/>
        <dsp:cNvSpPr/>
      </dsp:nvSpPr>
      <dsp:spPr>
        <a:xfrm>
          <a:off x="3762" y="1610419"/>
          <a:ext cx="1241574" cy="133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  Примеры из литературы (художественной, публицистической,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научной)</a:t>
          </a:r>
        </a:p>
      </dsp:txBody>
      <dsp:txXfrm>
        <a:off x="40126" y="1646783"/>
        <a:ext cx="1168846" cy="1258678"/>
      </dsp:txXfrm>
    </dsp:sp>
    <dsp:sp modelId="{EEC8EF62-F34E-4EBD-95EE-EDDD69D5E86E}">
      <dsp:nvSpPr>
        <dsp:cNvPr id="0" name=""/>
        <dsp:cNvSpPr/>
      </dsp:nvSpPr>
      <dsp:spPr>
        <a:xfrm>
          <a:off x="2238596" y="1279333"/>
          <a:ext cx="1614046" cy="331086"/>
        </a:xfrm>
        <a:custGeom>
          <a:avLst/>
          <a:gdLst/>
          <a:ahLst/>
          <a:cxnLst/>
          <a:rect l="0" t="0" r="0" b="0"/>
          <a:pathLst>
            <a:path>
              <a:moveTo>
                <a:pt x="1614046" y="0"/>
              </a:moveTo>
              <a:lnTo>
                <a:pt x="1614046" y="165543"/>
              </a:lnTo>
              <a:lnTo>
                <a:pt x="0" y="165543"/>
              </a:lnTo>
              <a:lnTo>
                <a:pt x="0" y="3310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65B8E-BC5B-4205-B110-C0F58B6C13E9}">
      <dsp:nvSpPr>
        <dsp:cNvPr id="0" name=""/>
        <dsp:cNvSpPr/>
      </dsp:nvSpPr>
      <dsp:spPr>
        <a:xfrm>
          <a:off x="1617809" y="1610419"/>
          <a:ext cx="1241574" cy="1353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 Примеры из истории</a:t>
          </a:r>
        </a:p>
      </dsp:txBody>
      <dsp:txXfrm>
        <a:off x="1654173" y="1646783"/>
        <a:ext cx="1168846" cy="1281175"/>
      </dsp:txXfrm>
    </dsp:sp>
    <dsp:sp modelId="{ADE86BA8-D5F1-4065-AD52-91474BFDC11D}">
      <dsp:nvSpPr>
        <dsp:cNvPr id="0" name=""/>
        <dsp:cNvSpPr/>
      </dsp:nvSpPr>
      <dsp:spPr>
        <a:xfrm>
          <a:off x="3806923" y="1279333"/>
          <a:ext cx="91440" cy="33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0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B103E-12DB-40AE-AE34-0A1637F8BA75}">
      <dsp:nvSpPr>
        <dsp:cNvPr id="0" name=""/>
        <dsp:cNvSpPr/>
      </dsp:nvSpPr>
      <dsp:spPr>
        <a:xfrm>
          <a:off x="3231856" y="1610419"/>
          <a:ext cx="1241574" cy="133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  Обобщённые примеры</a:t>
          </a:r>
        </a:p>
      </dsp:txBody>
      <dsp:txXfrm>
        <a:off x="3268220" y="1646783"/>
        <a:ext cx="1168846" cy="1258678"/>
      </dsp:txXfrm>
    </dsp:sp>
    <dsp:sp modelId="{34EAC495-81AB-4B4B-9728-770B6F9C4B42}">
      <dsp:nvSpPr>
        <dsp:cNvPr id="0" name=""/>
        <dsp:cNvSpPr/>
      </dsp:nvSpPr>
      <dsp:spPr>
        <a:xfrm>
          <a:off x="3852643" y="1279333"/>
          <a:ext cx="1614046" cy="33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43"/>
              </a:lnTo>
              <a:lnTo>
                <a:pt x="1614046" y="165543"/>
              </a:lnTo>
              <a:lnTo>
                <a:pt x="1614046" y="3310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4A318-7B59-4A5A-8877-963CB85004E3}">
      <dsp:nvSpPr>
        <dsp:cNvPr id="0" name=""/>
        <dsp:cNvSpPr/>
      </dsp:nvSpPr>
      <dsp:spPr>
        <a:xfrm>
          <a:off x="4845903" y="1610419"/>
          <a:ext cx="1241574" cy="1353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Предположительные  примеры</a:t>
          </a:r>
        </a:p>
      </dsp:txBody>
      <dsp:txXfrm>
        <a:off x="4882267" y="1646783"/>
        <a:ext cx="1168846" cy="1281175"/>
      </dsp:txXfrm>
    </dsp:sp>
    <dsp:sp modelId="{49558390-6D7A-443C-B7AA-BEE290ADBBBE}">
      <dsp:nvSpPr>
        <dsp:cNvPr id="0" name=""/>
        <dsp:cNvSpPr/>
      </dsp:nvSpPr>
      <dsp:spPr>
        <a:xfrm>
          <a:off x="3852643" y="1279333"/>
          <a:ext cx="3228093" cy="33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43"/>
              </a:lnTo>
              <a:lnTo>
                <a:pt x="3228093" y="165543"/>
              </a:lnTo>
              <a:lnTo>
                <a:pt x="3228093" y="3310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A8066-E5F3-43AB-AF3A-9484C06977FF}">
      <dsp:nvSpPr>
        <dsp:cNvPr id="0" name=""/>
        <dsp:cNvSpPr/>
      </dsp:nvSpPr>
      <dsp:spPr>
        <a:xfrm>
          <a:off x="6459950" y="1610419"/>
          <a:ext cx="1241574" cy="1323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Конкретные примеры из жизни («случаи»)</a:t>
          </a:r>
        </a:p>
      </dsp:txBody>
      <dsp:txXfrm>
        <a:off x="6496314" y="1646783"/>
        <a:ext cx="1168846" cy="125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5C9E6-CFCF-42B1-BFBD-45E232D1E5D6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46959-3780-4241-B3AA-1292AD935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9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710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546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770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463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658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267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529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658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57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29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3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47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2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34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6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2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31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95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07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2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27" r:id="rId6"/>
    <p:sldLayoutId id="2147483723" r:id="rId7"/>
    <p:sldLayoutId id="2147483724" r:id="rId8"/>
    <p:sldLayoutId id="2147483725" r:id="rId9"/>
    <p:sldLayoutId id="2147483726" r:id="rId10"/>
    <p:sldLayoutId id="214748372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0E728E6-A07E-4A6C-AB92-D56E1402F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xmlns="" id="{BA014FFC-CCCD-48BC-B23A-88EB82FC1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06" r="-1" b="1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51D78-31A5-449A-99CD-7CDA52D4B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585" y="325369"/>
            <a:ext cx="10331762" cy="3565395"/>
          </a:xfrm>
        </p:spPr>
        <p:txBody>
          <a:bodyPr anchor="b"/>
          <a:lstStyle/>
          <a:p>
            <a:r>
              <a:rPr lang="ru-RU" sz="5400" b="1" dirty="0">
                <a:solidFill>
                  <a:srgbClr val="FFFFFF"/>
                </a:solidFill>
              </a:rPr>
              <a:t>Сочинение на ЕГЭ </a:t>
            </a:r>
            <a:br>
              <a:rPr lang="ru-RU" sz="5400" b="1" dirty="0">
                <a:solidFill>
                  <a:srgbClr val="FFFFFF"/>
                </a:solidFill>
              </a:rPr>
            </a:br>
            <a:r>
              <a:rPr lang="ru-RU" sz="5400" b="1" dirty="0">
                <a:solidFill>
                  <a:srgbClr val="FFFFFF"/>
                </a:solidFill>
              </a:rPr>
              <a:t>по русскому языку </a:t>
            </a:r>
            <a:br>
              <a:rPr lang="ru-RU" sz="5400" b="1" dirty="0">
                <a:solidFill>
                  <a:srgbClr val="FFFFFF"/>
                </a:solidFill>
              </a:rPr>
            </a:br>
            <a:r>
              <a:rPr lang="ru-RU" sz="5400" b="1" dirty="0">
                <a:solidFill>
                  <a:srgbClr val="FFFFFF"/>
                </a:solidFill>
              </a:rPr>
              <a:t>в </a:t>
            </a:r>
            <a:r>
              <a:rPr lang="ru-RU" sz="5400" b="1" dirty="0" smtClean="0">
                <a:solidFill>
                  <a:srgbClr val="FFFFFF"/>
                </a:solidFill>
              </a:rPr>
              <a:t>202</a:t>
            </a:r>
            <a:r>
              <a:rPr lang="en-US" sz="5400" b="1" dirty="0" smtClean="0">
                <a:solidFill>
                  <a:srgbClr val="FFFFFF"/>
                </a:solidFill>
              </a:rPr>
              <a:t>3</a:t>
            </a:r>
            <a:r>
              <a:rPr lang="ru-RU" sz="5400" b="1" dirty="0" smtClean="0">
                <a:solidFill>
                  <a:srgbClr val="FFFFFF"/>
                </a:solidFill>
              </a:rPr>
              <a:t> </a:t>
            </a:r>
            <a:r>
              <a:rPr lang="ru-RU" sz="5400" b="1" dirty="0">
                <a:solidFill>
                  <a:srgbClr val="FFFFFF"/>
                </a:solidFill>
              </a:rPr>
              <a:t>году: обобщаем опыт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2F05A1-48C3-42F8-98A7-C1702EC81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306526"/>
            <a:ext cx="9781327" cy="2060201"/>
          </a:xfrm>
        </p:spPr>
        <p:txBody>
          <a:bodyPr anchor="t"/>
          <a:lstStyle/>
          <a:p>
            <a:r>
              <a:rPr lang="ru-RU" sz="2200" dirty="0">
                <a:solidFill>
                  <a:srgbClr val="FFFFFF"/>
                </a:solidFill>
              </a:rPr>
              <a:t>Нарушевич Андрей Георгиевич,</a:t>
            </a:r>
          </a:p>
          <a:p>
            <a:r>
              <a:rPr lang="ru-RU" sz="2200" dirty="0">
                <a:solidFill>
                  <a:srgbClr val="FFFFFF"/>
                </a:solidFill>
              </a:rPr>
              <a:t>кандидат филологических наук, заведующий кафедрой </a:t>
            </a:r>
          </a:p>
          <a:p>
            <a:r>
              <a:rPr lang="ru-RU" sz="2200" dirty="0">
                <a:solidFill>
                  <a:srgbClr val="FFFFFF"/>
                </a:solidFill>
              </a:rPr>
              <a:t>русского языка и литературы</a:t>
            </a:r>
          </a:p>
          <a:p>
            <a:r>
              <a:rPr lang="ru-RU" sz="2200" dirty="0">
                <a:solidFill>
                  <a:srgbClr val="FFFFFF"/>
                </a:solidFill>
              </a:rPr>
              <a:t>Таганрогского института имени А.П. Чехова</a:t>
            </a:r>
          </a:p>
        </p:txBody>
      </p:sp>
      <p:grpSp>
        <p:nvGrpSpPr>
          <p:cNvPr id="34" name="Top Left">
            <a:extLst>
              <a:ext uri="{FF2B5EF4-FFF2-40B4-BE49-F238E27FC236}">
                <a16:creationId xmlns:a16="http://schemas.microsoft.com/office/drawing/2014/main" xmlns="" id="{18579DB9-24B0-487B-81E3-8D02AD5F8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180CB2C-161F-4538-9214-24AF97B01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EE25AFBE-8731-4348-B66F-FD7E38F76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F6C27D8-4E47-470F-B6B5-407CE7D1D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66348964-B561-445E-A6A4-730FBA428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5D1A3FD-B031-4670-8F09-29E8E38D45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80BD3287-1860-4987-8CA5-8728EDBB6B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1FEEEA6-82B5-4005-A3D5-FC2A152F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C0E6139-8A19-4905-87E2-E547D7B7F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C05FFBD-B86A-4BD3-A147-FA95CE03C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EB69F8B1-78FB-4562-8A0D-8D2963675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Bottom Right">
            <a:extLst>
              <a:ext uri="{FF2B5EF4-FFF2-40B4-BE49-F238E27FC236}">
                <a16:creationId xmlns:a16="http://schemas.microsoft.com/office/drawing/2014/main" xmlns="" id="{8F281804-17FE-49B9-9065-1A44CD473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8" name="Graphic 157">
              <a:extLst>
                <a:ext uri="{FF2B5EF4-FFF2-40B4-BE49-F238E27FC236}">
                  <a16:creationId xmlns:a16="http://schemas.microsoft.com/office/drawing/2014/main" xmlns="" id="{737BB70B-7AAF-4229-8400-5AFF12A23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9B992201-AA48-4BE7-ADC2-908B16934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840E3649-4ED2-4501-AF92-DEC3DFF5C8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68B38FD5-4195-4693-8AB7-D01C58D21E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F0635352-3FD2-43A8-832C-705F1CB917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FBEAF61E-74F7-41BA-9576-39B196150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AB31D9B5-1401-4F40-BEE6-D49291995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8EDD38F5-BC63-401D-8C72-8D41A360A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5CE5B18-7300-438F-80EB-4F4E431C8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6525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86B656-5514-46B4-862F-C4FCFE06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Противопоставление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4E76F7-E2C8-4F35-A030-61300E2C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900" dirty="0"/>
              <a:t>            Как нужно относиться к жизненным трудностям? Над этим вопросом задумываешься, прочитав текст И.А. Бунина.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/>
              <a:t>          События, разворачивающиеся в тексте, мы видим глазами рассказчика, который с трудом преодолевает горный перевал. Сгущаются сумерки, наступает ночь, а долгожданного перевала все нет, и одинокого путника охватывает отчаяние. «Хватит ли у меня  сил спуститься с гор, когда я уже и теперь теряю представление о времени и месте?» - спрашивает себя герой. Так автор показывает душевное состояние человека, столкнувшегося с тяжелым испытанием. Наверное, каждый из нас переживал подобное чувство, когда кажется, что выхода нет, а моральные и физические силы на исходе.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/>
              <a:t>           </a:t>
            </a:r>
            <a:r>
              <a:rPr lang="ru-RU" sz="2900" b="1" dirty="0"/>
              <a:t>Однако</a:t>
            </a:r>
            <a:r>
              <a:rPr lang="ru-RU" sz="2900" dirty="0"/>
              <a:t> герой не падает духом: «…Мое отчаяние начинает укреплять меня! Я начинаю шагать смелее, и злобный укор кому-то за все, что я выношу радует меня». И вот уже позади перевал – символ жизненных невзгод. «Сколько уже было в моей жизни этих трудных и одиноких перевалов!» – восклицает рассказчик, и мы понимаем, что, пока человек жив, он сможет преодолеть любые трудности.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/>
              <a:t>          Анализируя эти примеры, мы видим, что Бунин </a:t>
            </a:r>
            <a:r>
              <a:rPr lang="ru-RU" sz="2900" b="1" dirty="0"/>
              <a:t>противопоставляет</a:t>
            </a:r>
            <a:r>
              <a:rPr lang="ru-RU" sz="2900" dirty="0"/>
              <a:t> разные душевные состояния человека:  отчаяние и силу духа, панику и спокойную сосредоточенность. Только преодолев в себе сладость,  можно  пережить надвигающиеся на тебя горести и страдания.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/>
              <a:t>           Я думаю, в этом рассказе выражена глубокая и в то же время очень простая мысль: попадая в трудные, казалось бы, безвыходные ситуации, никогда нельзя падать духом, нельзя сдаваться – нужно бороться за свою жизнь и свое счастье.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829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DDC78-1BC1-4454-9016-77F44FF5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698105"/>
            <a:ext cx="7886700" cy="7003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Сравнение, сопоставление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E681B-5932-47A3-81E4-B40CB5A9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78887"/>
            <a:ext cx="7886700" cy="351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EEA4345-50AF-4C54-870A-42ACE1064F92}"/>
              </a:ext>
            </a:extLst>
          </p:cNvPr>
          <p:cNvSpPr/>
          <p:nvPr/>
        </p:nvSpPr>
        <p:spPr>
          <a:xfrm>
            <a:off x="4440253" y="2094254"/>
            <a:ext cx="3320041" cy="31405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7ECCCDA-E395-4BCD-B25A-FABCCA65012E}"/>
              </a:ext>
            </a:extLst>
          </p:cNvPr>
          <p:cNvSpPr/>
          <p:nvPr/>
        </p:nvSpPr>
        <p:spPr>
          <a:xfrm>
            <a:off x="5279877" y="3237080"/>
            <a:ext cx="929355" cy="9870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95C2BB9-59FD-48EE-8B4E-E5E8E76E1897}"/>
              </a:ext>
            </a:extLst>
          </p:cNvPr>
          <p:cNvSpPr/>
          <p:nvPr/>
        </p:nvSpPr>
        <p:spPr>
          <a:xfrm>
            <a:off x="6096000" y="3255064"/>
            <a:ext cx="929355" cy="9690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00727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29C1EFF-BF00-46B0-9640-750F6A48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300" b="1" spc="-23" dirty="0">
                <a:ea typeface="Open Sans" panose="020B0606030504020204" pitchFamily="34" charset="0"/>
                <a:cs typeface="Open Sans" panose="020B0606030504020204" pitchFamily="34" charset="0"/>
              </a:rPr>
              <a:t>Сравнение, сопоставление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AACC7-14E2-41E7-B089-44052DD0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Сравнивая этих героев, мы видим…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Благодаря сравнению писатель выделяет лучшие стороны…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Сопоставляя различные точки зрения на интересующий его вопрос, автор показывает…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Автор проводит аналогию между…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Сопоставление этих примеров позволяет автору показать сложность (неоднозначность) ситуации…</a:t>
            </a:r>
          </a:p>
          <a:p>
            <a:endParaRPr lang="ru-RU" dirty="0"/>
          </a:p>
          <a:p>
            <a:pPr marL="0" indent="0" algn="just">
              <a:buNone/>
            </a:pPr>
            <a:endParaRPr lang="ru-RU" i="1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619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12</a:t>
            </a:fld>
            <a:endParaRPr lang="en" sz="619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8280" y="1317190"/>
            <a:ext cx="6415443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b="1" spc="-23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ru-RU" sz="2700" b="1" spc="-23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868" y="5173864"/>
            <a:ext cx="6831211" cy="10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DA65A4-3643-4310-A830-EA4E9DA5CE0C}"/>
              </a:ext>
            </a:extLst>
          </p:cNvPr>
          <p:cNvSpPr/>
          <p:nvPr/>
        </p:nvSpPr>
        <p:spPr>
          <a:xfrm>
            <a:off x="4806193" y="3255585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inherit"/>
              </a:rPr>
              <a:t> </a:t>
            </a:r>
            <a:endParaRPr lang="ru-RU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43387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29C1EFF-BF00-46B0-9640-750F6A48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300" b="1" spc="-23" dirty="0">
                <a:ea typeface="Open Sans" panose="020B0606030504020204" pitchFamily="34" charset="0"/>
                <a:cs typeface="Open Sans" panose="020B0606030504020204" pitchFamily="34" charset="0"/>
              </a:rPr>
              <a:t>Сравнение, сопоставление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AACC7-14E2-41E7-B089-44052DD0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Как преображается человек под влиянием любви?  Такова проблема, которая привлекла внимание автора текста.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Чтобы ответить на этот  вопрос, автор   обращается к картине природы:   изображает ледоход на весенней реке. Это мощное, завораживающее зрелище должно подчеркнуть стихийную силу чувства, «пробуждающего человека от спячки».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Следующий образ, который возникает перед читателем, - это влюбленный молодой человек, увидевший мир другими глазами, ощутивший его «гармонию и хрупкость». Действительно, под влиянием чувства человек часто становится более внимательным и чутким ко всему, что его окружает.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Каки видим, автор </a:t>
            </a:r>
            <a:r>
              <a:rPr lang="ru-RU" b="1" dirty="0"/>
              <a:t>проводит аналогию </a:t>
            </a:r>
            <a:r>
              <a:rPr lang="ru-RU" dirty="0"/>
              <a:t>между природным явлением и внутренним миром человека, показывая преображающее воздействие любви на людей.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  </a:t>
            </a:r>
          </a:p>
          <a:p>
            <a:endParaRPr lang="ru-RU" dirty="0"/>
          </a:p>
          <a:p>
            <a:pPr marL="0" indent="0" algn="just">
              <a:buNone/>
            </a:pPr>
            <a:endParaRPr lang="ru-RU" i="1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619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13</a:t>
            </a:fld>
            <a:endParaRPr lang="en" sz="619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8280" y="1317190"/>
            <a:ext cx="6415443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b="1" spc="-23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ru-RU" sz="2700" b="1" spc="-23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DA65A4-3643-4310-A830-EA4E9DA5CE0C}"/>
              </a:ext>
            </a:extLst>
          </p:cNvPr>
          <p:cNvSpPr/>
          <p:nvPr/>
        </p:nvSpPr>
        <p:spPr>
          <a:xfrm>
            <a:off x="4806193" y="3255585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inherit"/>
              </a:rPr>
              <a:t> </a:t>
            </a:r>
            <a:endParaRPr lang="ru-RU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62383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DDC78-1BC1-4454-9016-77F44FF5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603778"/>
            <a:ext cx="7886700" cy="7003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 </a:t>
            </a:r>
            <a:r>
              <a:rPr lang="ru-RU" b="1" dirty="0"/>
              <a:t>Конкретизация </a:t>
            </a:r>
            <a:br>
              <a:rPr lang="ru-RU" b="1" dirty="0"/>
            </a:br>
            <a:r>
              <a:rPr lang="ru-RU" b="1" dirty="0"/>
              <a:t>(общее и частное)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E681B-5932-47A3-81E4-B40CB5A9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231793"/>
            <a:ext cx="7886700" cy="351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EEA4345-50AF-4C54-870A-42ACE1064F92}"/>
              </a:ext>
            </a:extLst>
          </p:cNvPr>
          <p:cNvSpPr/>
          <p:nvPr/>
        </p:nvSpPr>
        <p:spPr>
          <a:xfrm>
            <a:off x="4435980" y="2285553"/>
            <a:ext cx="3320041" cy="32559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7ECCCDA-E395-4BCD-B25A-FABCCA65012E}"/>
              </a:ext>
            </a:extLst>
          </p:cNvPr>
          <p:cNvSpPr/>
          <p:nvPr/>
        </p:nvSpPr>
        <p:spPr>
          <a:xfrm>
            <a:off x="5102551" y="2881548"/>
            <a:ext cx="1986897" cy="1954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95C2BB9-59FD-48EE-8B4E-E5E8E76E1897}"/>
              </a:ext>
            </a:extLst>
          </p:cNvPr>
          <p:cNvSpPr/>
          <p:nvPr/>
        </p:nvSpPr>
        <p:spPr>
          <a:xfrm>
            <a:off x="6025270" y="3507506"/>
            <a:ext cx="929355" cy="9690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26754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0B09B2-B3C0-4193-9F67-42C225FF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Конкретизация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4C48B-2941-42B9-9054-1044EBADD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Рассуждение автора движется от общего к частному…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Таким образом, общую мысль автор подтверждает конкретным примером…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 помощью второго примера автор конкретизирует мысль о том, что… (</a:t>
            </a:r>
            <a:r>
              <a:rPr lang="ru-RU" i="1" dirty="0"/>
              <a:t>обращаемся к 1-ому примеру</a:t>
            </a:r>
            <a:r>
              <a:rPr lang="ru-RU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04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972A7-428A-4260-A363-DEF59C8B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Конкретизация </a:t>
            </a:r>
            <a:br>
              <a:rPr lang="ru-RU" b="1" dirty="0"/>
            </a:br>
            <a:r>
              <a:rPr lang="ru-RU" b="1" dirty="0"/>
              <a:t>(общее и частное)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B2DFA8-A888-49BB-AC5D-8C6540790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Какова роль книги в жизни человека и общества? Над этой проблемой предлагает задуматься автор.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В начале текста ученый утверждает, что «книга открывает перед читателем новый мир, пронизывающий время и пространство». В самом деле, книги хранят знания, накопленные человечеством за всю его историю, и каждый из нас имеет возможность приобщиться к этой сокровищнице мысли.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Рассказывая о собственном читательском опыте, автор вспоминает свою детскую книжную полку: «Карманную школу» Ф. Кривина, «Занимательную математику» Я. Перельмана, многотомную детскую энциклопедию. Эти научно-популярные  книги пробудили интерес к серьезным наукам, стали отправной точкой в начале пути большого ученого.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 Таким образом, мысль автора движется от </a:t>
            </a:r>
            <a:r>
              <a:rPr lang="ru-RU" b="1" dirty="0"/>
              <a:t>общего к частному</a:t>
            </a:r>
            <a:r>
              <a:rPr lang="ru-RU" dirty="0"/>
              <a:t>: </a:t>
            </a:r>
            <a:r>
              <a:rPr lang="ru-RU" b="1" dirty="0"/>
              <a:t>тезис</a:t>
            </a:r>
            <a:r>
              <a:rPr lang="ru-RU" dirty="0"/>
              <a:t> о значимости книги в жизни человека подкрепляется </a:t>
            </a:r>
            <a:r>
              <a:rPr lang="ru-RU" b="1" dirty="0"/>
              <a:t>конкретным примером</a:t>
            </a:r>
            <a:r>
              <a:rPr lang="ru-RU" dirty="0"/>
              <a:t> из личного опыта ученого.   </a:t>
            </a:r>
          </a:p>
        </p:txBody>
      </p:sp>
    </p:spTree>
    <p:extLst>
      <p:ext uri="{BB962C8B-B14F-4D97-AF65-F5344CB8AC3E}">
        <p14:creationId xmlns:p14="http://schemas.microsoft.com/office/powerpoint/2010/main" xmlns="" val="49957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DDC78-1BC1-4454-9016-77F44FF5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658233"/>
            <a:ext cx="7886700" cy="7003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Причинно-следственная связь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E681B-5932-47A3-81E4-B40CB5A9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78887"/>
            <a:ext cx="7886700" cy="351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EEA4345-50AF-4C54-870A-42ACE1064F92}"/>
              </a:ext>
            </a:extLst>
          </p:cNvPr>
          <p:cNvSpPr/>
          <p:nvPr/>
        </p:nvSpPr>
        <p:spPr>
          <a:xfrm>
            <a:off x="3791745" y="2094254"/>
            <a:ext cx="3968549" cy="3543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7ECCCDA-E395-4BCD-B25A-FABCCA65012E}"/>
              </a:ext>
            </a:extLst>
          </p:cNvPr>
          <p:cNvSpPr/>
          <p:nvPr/>
        </p:nvSpPr>
        <p:spPr>
          <a:xfrm>
            <a:off x="5285250" y="2294240"/>
            <a:ext cx="1040742" cy="96344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Причина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95C2BB9-59FD-48EE-8B4E-E5E8E76E1897}"/>
              </a:ext>
            </a:extLst>
          </p:cNvPr>
          <p:cNvSpPr/>
          <p:nvPr/>
        </p:nvSpPr>
        <p:spPr>
          <a:xfrm>
            <a:off x="5285251" y="4265920"/>
            <a:ext cx="1046081" cy="9634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Следствие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CEB072F0-4A21-4C96-B60F-2EE9B5ABAB2E}"/>
              </a:ext>
            </a:extLst>
          </p:cNvPr>
          <p:cNvSpPr/>
          <p:nvPr/>
        </p:nvSpPr>
        <p:spPr>
          <a:xfrm>
            <a:off x="5712686" y="3529908"/>
            <a:ext cx="185871" cy="452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354000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29C1EFF-BF00-46B0-9640-750F6A48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Причина-следствие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AACC7-14E2-41E7-B089-44052DD0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>
              <a:spcBef>
                <a:spcPts val="0"/>
              </a:spcBef>
            </a:pPr>
            <a:r>
              <a:rPr lang="ru-RU" dirty="0"/>
              <a:t>Я думаю, что эти события (поступки и др.), связаны как причина и следствие. Почему?... Потому что…  </a:t>
            </a:r>
          </a:p>
          <a:p>
            <a:pPr>
              <a:spcBef>
                <a:spcPts val="0"/>
              </a:spcBef>
            </a:pPr>
            <a:r>
              <a:rPr lang="ru-RU" dirty="0"/>
              <a:t>Приведенные примеры показывают причины (следствия) поступков героя…</a:t>
            </a:r>
          </a:p>
          <a:p>
            <a:pPr>
              <a:spcBef>
                <a:spcPts val="0"/>
              </a:spcBef>
            </a:pPr>
            <a:r>
              <a:rPr lang="ru-RU" dirty="0"/>
              <a:t>Анализируя эти примеры, мы понимаем причину изображённых событий…</a:t>
            </a:r>
          </a:p>
          <a:p>
            <a:pPr>
              <a:spcBef>
                <a:spcPts val="0"/>
              </a:spcBef>
            </a:pPr>
            <a:r>
              <a:rPr lang="ru-RU" dirty="0"/>
              <a:t>Таким образом, эти примеры позволяют понять, почему…</a:t>
            </a:r>
          </a:p>
          <a:p>
            <a:endParaRPr lang="ru-RU" dirty="0"/>
          </a:p>
          <a:p>
            <a:endParaRPr lang="ru-RU" dirty="0"/>
          </a:p>
          <a:p>
            <a:pPr marL="0" indent="0" algn="just">
              <a:buNone/>
            </a:pPr>
            <a:endParaRPr lang="ru-RU" i="1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619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18</a:t>
            </a:fld>
            <a:endParaRPr lang="en" sz="619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DA65A4-3643-4310-A830-EA4E9DA5CE0C}"/>
              </a:ext>
            </a:extLst>
          </p:cNvPr>
          <p:cNvSpPr/>
          <p:nvPr/>
        </p:nvSpPr>
        <p:spPr>
          <a:xfrm>
            <a:off x="4806193" y="3255585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inherit"/>
              </a:rPr>
              <a:t> </a:t>
            </a:r>
            <a:endParaRPr lang="ru-RU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257173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E0587-CE31-ED4E-A84A-F30C83BA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Б. Екимов «Не ругай меня»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082810-B093-9243-90EE-55BCE1CF5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      </a:t>
            </a:r>
            <a:r>
              <a:rPr lang="ru-RU" sz="6400" dirty="0"/>
              <a:t>Какими должны быть отношения между близкими людьми? Почему так важно уметь прощать тех, кто нам дорог? Над этими  вопросами размышляет Борис Екимов, поднимая проблему доброты и милосердия.</a:t>
            </a:r>
          </a:p>
          <a:p>
            <a:pPr marL="0" indent="0" algn="just">
              <a:buNone/>
            </a:pPr>
            <a:r>
              <a:rPr lang="ru-RU" sz="6400" dirty="0"/>
              <a:t>       В центре внимания автора два случая из жизни одной семьи, которые разделяет множество лет – «почти жизнь», как отмечает писатель. Сначала мы видим, как наивная просьба мальчика: «Не ругай меня, пожалуйста, ладно!..» – заставляет смягчиться взрослых. </a:t>
            </a:r>
            <a:r>
              <a:rPr lang="ru-RU" sz="6400" i="1" dirty="0"/>
              <a:t>А ведь это действительно очень важно: прислушаться к просьбе, простить незначительные ошибки, не затевать ссору из-за мелочей</a:t>
            </a:r>
            <a:endParaRPr lang="ru-RU" sz="6400" dirty="0"/>
          </a:p>
          <a:p>
            <a:pPr marL="0" indent="0" algn="just">
              <a:buNone/>
            </a:pPr>
            <a:r>
              <a:rPr lang="ru-RU" sz="6400" b="1" dirty="0"/>
              <a:t>      </a:t>
            </a:r>
            <a:r>
              <a:rPr lang="ru-RU" sz="6400" dirty="0"/>
              <a:t>  Через много лет те же слова произносит пожилая мать и бабушка, которой трудно оставить родной дом даже на несколько месяцев. </a:t>
            </a:r>
            <a:r>
              <a:rPr lang="ru-RU" sz="6400" i="1" dirty="0"/>
              <a:t>«Не ругай» – эта фраза не случайно повторяется, она стала лейтмотивом всего текста.  Описанные события должны заставить нас задуматься о том, как щедры люди на жестокие и обидные слова и как скупы на похвалу и одобрение. </a:t>
            </a:r>
            <a:endParaRPr lang="ru-RU" sz="6400" dirty="0"/>
          </a:p>
          <a:p>
            <a:pPr marL="0" indent="0" algn="just">
              <a:buNone/>
            </a:pPr>
            <a:r>
              <a:rPr lang="ru-RU" sz="6400" dirty="0"/>
              <a:t>       Мне кажется, эти два примера связаны как причина и следствие: почему Петя не стал высказывать свое раздражение и смягчился? Я думаю, именно потому, что  сохранил в сердце  память о  том случае, который  научил его прощать. Так человек всю жизнь опирается на нравственные ценности, заложенные в детстве.</a:t>
            </a:r>
          </a:p>
          <a:p>
            <a:pPr marL="0" indent="0" algn="just">
              <a:buNone/>
            </a:pPr>
            <a:r>
              <a:rPr lang="ru-RU" sz="6400" dirty="0"/>
              <a:t> Таким образом, размышляя над проблемой, Борис Екимов приходит к следующему выводу: люди должны быть добрее, должны научиться прощать чужие промахи и ошибки, так как на свете нет ничего важнее взаимопонимания и любви.</a:t>
            </a:r>
          </a:p>
        </p:txBody>
      </p:sp>
    </p:spTree>
    <p:extLst>
      <p:ext uri="{BB962C8B-B14F-4D97-AF65-F5344CB8AC3E}">
        <p14:creationId xmlns:p14="http://schemas.microsoft.com/office/powerpoint/2010/main" xmlns="" val="254064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C452183-3A31-4468-92EF-E44C4A12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AACC7-14E2-41E7-B089-44052DD0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     </a:t>
            </a:r>
            <a:r>
              <a:rPr lang="ru-RU" sz="3400" dirty="0"/>
              <a:t>Напишите сочинение по прочитанному тексту.</a:t>
            </a:r>
          </a:p>
          <a:p>
            <a:pPr marL="0" indent="0" algn="just">
              <a:buNone/>
            </a:pPr>
            <a:r>
              <a:rPr lang="ru-RU" sz="3400" dirty="0"/>
              <a:t>     Сформулируйте одну из проблем, </a:t>
            </a:r>
            <a:r>
              <a:rPr lang="ru-RU" sz="3400" b="1" dirty="0"/>
              <a:t>поставленных</a:t>
            </a:r>
            <a:r>
              <a:rPr lang="ru-RU" sz="3400" dirty="0"/>
              <a:t> автором текста.</a:t>
            </a:r>
          </a:p>
          <a:p>
            <a:pPr marL="0" indent="0" algn="just">
              <a:buNone/>
            </a:pPr>
            <a:r>
              <a:rPr lang="ru-RU" sz="3400" dirty="0"/>
              <a:t>     Прокомментируйте сформулированную проблему. Включите в комментарий два примера-иллюстрации из прочитанного текста, которые, по Вашему мнению, важны для понимания проблемы исходного текста (избегайте чрезмерного цитирования). Дайте </a:t>
            </a:r>
            <a:r>
              <a:rPr lang="ru-RU" sz="3400" b="1" dirty="0"/>
              <a:t>пояснение к </a:t>
            </a:r>
            <a:r>
              <a:rPr lang="ru-RU" sz="3400" dirty="0"/>
              <a:t>каждому примеру-иллюстрации. </a:t>
            </a:r>
            <a:r>
              <a:rPr lang="en-US" sz="3400" dirty="0" smtClean="0"/>
              <a:t> </a:t>
            </a:r>
            <a:r>
              <a:rPr lang="ru-RU" sz="3400" dirty="0" smtClean="0"/>
              <a:t>Проанализируйте </a:t>
            </a:r>
            <a:r>
              <a:rPr lang="ru-RU" sz="3400" dirty="0"/>
              <a:t>смысловую связь между </a:t>
            </a:r>
            <a:r>
              <a:rPr lang="ru-RU" sz="3400" dirty="0" smtClean="0"/>
              <a:t>примерами-иллюстрациями.  </a:t>
            </a:r>
            <a:endParaRPr lang="ru-RU" sz="3400" dirty="0"/>
          </a:p>
          <a:p>
            <a:pPr marL="0" indent="0" algn="just">
              <a:buNone/>
            </a:pPr>
            <a:r>
              <a:rPr lang="ru-RU" sz="3400" dirty="0"/>
              <a:t>     Сформулируйте позицию автора (рассказчика). Сформулируйте и обоснуйте своё отношение к позиции автора (рассказчика)</a:t>
            </a:r>
            <a:r>
              <a:rPr lang="ru-RU" sz="3400" b="1" dirty="0"/>
              <a:t> </a:t>
            </a:r>
            <a:r>
              <a:rPr lang="ru-RU" sz="3400" dirty="0"/>
              <a:t>по проблеме исходного текста.</a:t>
            </a:r>
          </a:p>
          <a:p>
            <a:pPr marL="0" indent="0" algn="just">
              <a:buNone/>
            </a:pPr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110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2</a:t>
            </a:fld>
            <a:endParaRPr lang="en" sz="1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999" y="472726"/>
            <a:ext cx="11405232" cy="994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3200" b="1" spc="-4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ru-RU" sz="3600" b="1" spc="-4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Задание 27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27" y="6530975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DA65A4-3643-4310-A830-EA4E9DA5CE0C}"/>
              </a:ext>
            </a:extLst>
          </p:cNvPr>
          <p:cNvSpPr/>
          <p:nvPr/>
        </p:nvSpPr>
        <p:spPr>
          <a:xfrm>
            <a:off x="3048000" y="24133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nherit"/>
              </a:rPr>
              <a:t> 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5724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DDC78-1BC1-4454-9016-77F44FF5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6"/>
            <a:ext cx="7886700" cy="7003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</a:t>
            </a:r>
            <a:r>
              <a:rPr lang="ru-RU" b="1" dirty="0"/>
              <a:t>Уступительная связь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E681B-5932-47A3-81E4-B40CB5A9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78887"/>
            <a:ext cx="7886700" cy="351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EEA4345-50AF-4C54-870A-42ACE1064F92}"/>
              </a:ext>
            </a:extLst>
          </p:cNvPr>
          <p:cNvSpPr/>
          <p:nvPr/>
        </p:nvSpPr>
        <p:spPr>
          <a:xfrm>
            <a:off x="4435980" y="2057062"/>
            <a:ext cx="3320041" cy="31405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7ECCCDA-E395-4BCD-B25A-FABCCA65012E}"/>
              </a:ext>
            </a:extLst>
          </p:cNvPr>
          <p:cNvSpPr/>
          <p:nvPr/>
        </p:nvSpPr>
        <p:spPr>
          <a:xfrm>
            <a:off x="5631324" y="2334061"/>
            <a:ext cx="929355" cy="9587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95C2BB9-59FD-48EE-8B4E-E5E8E76E1897}"/>
              </a:ext>
            </a:extLst>
          </p:cNvPr>
          <p:cNvSpPr/>
          <p:nvPr/>
        </p:nvSpPr>
        <p:spPr>
          <a:xfrm>
            <a:off x="5636664" y="4028635"/>
            <a:ext cx="929355" cy="9690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15920D-0F15-4085-9C3E-CB6ACF1F3821}"/>
              </a:ext>
            </a:extLst>
          </p:cNvPr>
          <p:cNvSpPr txBox="1"/>
          <p:nvPr/>
        </p:nvSpPr>
        <p:spPr>
          <a:xfrm>
            <a:off x="5397383" y="3627352"/>
            <a:ext cx="13972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tx2"/>
                </a:solidFill>
              </a:rPr>
              <a:t>Вопреки этому  </a:t>
            </a:r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xmlns="" id="{BC573366-4410-47A4-A663-24635A1D2670}"/>
              </a:ext>
            </a:extLst>
          </p:cNvPr>
          <p:cNvSpPr/>
          <p:nvPr/>
        </p:nvSpPr>
        <p:spPr>
          <a:xfrm>
            <a:off x="5969950" y="3372579"/>
            <a:ext cx="262783" cy="198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330059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EC51B-46EC-4C79-B644-841E50F5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Уступительная связь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9BF1C3-04A4-4A15-9AAD-ADE911A35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Хотя в тексте было много сказано о (</a:t>
            </a:r>
            <a:r>
              <a:rPr lang="ru-RU" i="1" dirty="0"/>
              <a:t>1-ый пример</a:t>
            </a:r>
            <a:r>
              <a:rPr lang="ru-RU" dirty="0"/>
              <a:t>), автор все-таки признает, что … (2–ой пример)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Однако несмотря на … (</a:t>
            </a:r>
            <a:r>
              <a:rPr lang="ru-RU" i="1" dirty="0"/>
              <a:t>1-ый пример</a:t>
            </a:r>
            <a:r>
              <a:rPr lang="ru-RU" dirty="0"/>
              <a:t>), герой поступает иначе   (2-ой пример)… Этот поступок убеждает нас в том, что…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Вопреки всему, что было сказано о … (</a:t>
            </a:r>
            <a:r>
              <a:rPr lang="ru-RU" i="1" dirty="0"/>
              <a:t>1-ый пример</a:t>
            </a:r>
            <a:r>
              <a:rPr lang="ru-RU" dirty="0"/>
              <a:t>)… </a:t>
            </a:r>
          </a:p>
        </p:txBody>
      </p:sp>
    </p:spTree>
    <p:extLst>
      <p:ext uri="{BB962C8B-B14F-4D97-AF65-F5344CB8AC3E}">
        <p14:creationId xmlns:p14="http://schemas.microsoft.com/office/powerpoint/2010/main" xmlns="" val="62103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74D7C-A90D-4108-A759-20875658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Уступительная связь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4861B4-CDB5-4A4D-BDAF-AEEFAB03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/>
              <a:t>        </a:t>
            </a:r>
            <a:r>
              <a:rPr lang="ru-RU" dirty="0"/>
              <a:t>Как влияет искусство на человека? Над этим вопросом размышляет А. </a:t>
            </a:r>
            <a:r>
              <a:rPr lang="ru-RU" dirty="0" err="1"/>
              <a:t>Н.Толстой</a:t>
            </a:r>
            <a:r>
              <a:rPr lang="ru-RU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  Писатель раскрывает проблему на примере типичного обывателя – Ивана Ивановича. В начале текста  герой относился к театру с недоверием, видел вокруг  только фальшь и  притворство: «размалеванные» декорации, приклеенные бороды, жирно подведенные глаза… Все происходящее представляло собой грубое, неестественное, фальшивое действо.  И это понятно: на сцене разыгрывается только подобие жизни, а актеры произносят заученные слова. Каждый зритель понимает условность искусства.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ea typeface="Times New Roman" panose="02020603050405020304" pitchFamily="18" charset="0"/>
              </a:rPr>
              <a:t>          Но вдруг неожиданно для самого себя Иван Иванович оказался втянут в жизнь на сцене, околдован. </a:t>
            </a:r>
            <a:r>
              <a:rPr lang="ru-RU" b="1" dirty="0">
                <a:ea typeface="Times New Roman" panose="02020603050405020304" pitchFamily="18" charset="0"/>
              </a:rPr>
              <a:t>Как</a:t>
            </a:r>
            <a:r>
              <a:rPr lang="ru-RU" dirty="0">
                <a:ea typeface="Times New Roman" panose="02020603050405020304" pitchFamily="18" charset="0"/>
              </a:rPr>
              <a:t> он </a:t>
            </a:r>
            <a:r>
              <a:rPr lang="ru-RU" b="1" dirty="0">
                <a:ea typeface="Times New Roman" panose="02020603050405020304" pitchFamily="18" charset="0"/>
              </a:rPr>
              <a:t>ни</a:t>
            </a:r>
            <a:r>
              <a:rPr lang="ru-RU" dirty="0">
                <a:ea typeface="Times New Roman" panose="02020603050405020304" pitchFamily="18" charset="0"/>
              </a:rPr>
              <a:t> сопротивлялся, </a:t>
            </a:r>
            <a:r>
              <a:rPr lang="ru-RU" b="1" dirty="0">
                <a:ea typeface="Times New Roman" panose="02020603050405020304" pitchFamily="18" charset="0"/>
              </a:rPr>
              <a:t>как ни </a:t>
            </a:r>
            <a:r>
              <a:rPr lang="ru-RU" dirty="0">
                <a:ea typeface="Times New Roman" panose="02020603050405020304" pitchFamily="18" charset="0"/>
              </a:rPr>
              <a:t>старался быть настороже, относиться ко всему с недоверием, но оказался в одно мгновение во власти  театра. Автор отмечает, что главного героя обольстили  «</a:t>
            </a:r>
            <a:r>
              <a:rPr lang="ru-RU" i="1" dirty="0">
                <a:ea typeface="Times New Roman" panose="02020603050405020304" pitchFamily="18" charset="0"/>
              </a:rPr>
              <a:t>словами, чувствами, красками, музыкой</a:t>
            </a:r>
            <a:r>
              <a:rPr lang="ru-RU" dirty="0">
                <a:ea typeface="Times New Roman" panose="02020603050405020304" pitchFamily="18" charset="0"/>
              </a:rPr>
              <a:t>». Иван Иванович взволнован, беспрестанно, учащенно колотится его сердце. Произошло великое таинственное соприкосновение с прекрасным, которое позволило прожить ему неподвластные доселе эмоции, испытать недоступную ранее гамму чувств.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ea typeface="Times New Roman" panose="02020603050405020304" pitchFamily="18" charset="0"/>
              </a:rPr>
              <a:t>             Как это вдруг произошло? Ведь </a:t>
            </a:r>
            <a:r>
              <a:rPr lang="ru-RU" b="1" dirty="0">
                <a:ea typeface="Times New Roman" panose="02020603050405020304" pitchFamily="18" charset="0"/>
              </a:rPr>
              <a:t>вопреки </a:t>
            </a:r>
            <a:r>
              <a:rPr lang="ru-RU" dirty="0">
                <a:ea typeface="Times New Roman" panose="02020603050405020304" pitchFamily="18" charset="0"/>
              </a:rPr>
              <a:t>ожиданиям, враждебному  настрою, общему раскладу, такой тщательной подготовке, желанию не поддаться ни за что, Иван Иванович все-таки попал в плен искусства.</a:t>
            </a:r>
            <a:r>
              <a:rPr lang="ru-RU" b="1" dirty="0">
                <a:ea typeface="Times New Roman" panose="02020603050405020304" pitchFamily="18" charset="0"/>
              </a:rPr>
              <a:t> Несмотря на</a:t>
            </a:r>
            <a:r>
              <a:rPr lang="ru-RU" dirty="0">
                <a:ea typeface="Times New Roman" panose="02020603050405020304" pitchFamily="18" charset="0"/>
              </a:rPr>
              <a:t> столь категоричное отрицание, обвинение актёров в фальши, главный герой всё-таки оказался во власти чарующей силы творчества.</a:t>
            </a:r>
            <a:r>
              <a:rPr lang="ru-RU" i="1" dirty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Именно </a:t>
            </a:r>
            <a:r>
              <a:rPr lang="ru-RU" b="1" dirty="0">
                <a:ea typeface="Times New Roman" panose="02020603050405020304" pitchFamily="18" charset="0"/>
              </a:rPr>
              <a:t>уступительные отношения</a:t>
            </a:r>
            <a:r>
              <a:rPr lang="ru-RU" dirty="0">
                <a:ea typeface="Times New Roman" panose="02020603050405020304" pitchFamily="18" charset="0"/>
              </a:rPr>
              <a:t> между фрагментами текста помогают автору подчеркнуть мысль о том, что сопротивляться всемогущей силе искусства, его влиянию на душу человека бессмысленно, бесполезно, нелепо и смешно.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266752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DDC78-1BC1-4454-9016-77F44FF5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698107"/>
            <a:ext cx="7886700" cy="7003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Пояснение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E681B-5932-47A3-81E4-B40CB5A9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978889"/>
            <a:ext cx="7886700" cy="351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EEA4345-50AF-4C54-870A-42ACE1064F92}"/>
              </a:ext>
            </a:extLst>
          </p:cNvPr>
          <p:cNvSpPr/>
          <p:nvPr/>
        </p:nvSpPr>
        <p:spPr>
          <a:xfrm>
            <a:off x="4381041" y="2071678"/>
            <a:ext cx="3320041" cy="31405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7ECCCDA-E395-4BCD-B25A-FABCCA65012E}"/>
              </a:ext>
            </a:extLst>
          </p:cNvPr>
          <p:cNvSpPr/>
          <p:nvPr/>
        </p:nvSpPr>
        <p:spPr>
          <a:xfrm>
            <a:off x="4595411" y="3214687"/>
            <a:ext cx="929355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95C2BB9-59FD-48EE-8B4E-E5E8E76E1897}"/>
              </a:ext>
            </a:extLst>
          </p:cNvPr>
          <p:cNvSpPr/>
          <p:nvPr/>
        </p:nvSpPr>
        <p:spPr>
          <a:xfrm>
            <a:off x="6596196" y="3214687"/>
            <a:ext cx="929355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5595803" y="3500438"/>
            <a:ext cx="786023" cy="500066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95410" y="3571877"/>
            <a:ext cx="1000393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000" dirty="0" smtClean="0"/>
              <a:t>Поясняемое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524739" y="3500438"/>
            <a:ext cx="114330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000" dirty="0" smtClean="0"/>
              <a:t>  Поясняющее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00727020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29C1EFF-BF00-46B0-9640-750F6A48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300" b="1" spc="-23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6000" b="1" spc="-23" dirty="0" smtClean="0">
                <a:ea typeface="Open Sans" panose="020B0606030504020204" pitchFamily="34" charset="0"/>
                <a:cs typeface="Open Sans" panose="020B0606030504020204" pitchFamily="34" charset="0"/>
              </a:rPr>
              <a:t>Пояснение</a:t>
            </a:r>
            <a:endParaRPr lang="ru-RU" sz="6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AACC7-14E2-41E7-B089-44052DD0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Как видим, второй пример поясняет смысл первого.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Второй пример раскрывает смысл первого.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 помощью второго примера автор поясняет смысл первого.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Второй пример позволяет нам глубже понять смысл первого. </a:t>
            </a:r>
            <a:endParaRPr lang="ru-RU" dirty="0"/>
          </a:p>
          <a:p>
            <a:endParaRPr lang="ru-RU" dirty="0"/>
          </a:p>
          <a:p>
            <a:pPr marL="0" indent="0" algn="just">
              <a:buNone/>
            </a:pPr>
            <a:endParaRPr lang="ru-RU" i="1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619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24</a:t>
            </a:fld>
            <a:endParaRPr lang="en" sz="619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8280" y="1317192"/>
            <a:ext cx="6415443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b="1" spc="-23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ru-RU" sz="2700" b="1" spc="-23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868" y="5173866"/>
            <a:ext cx="6831211" cy="10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DA65A4-3643-4310-A830-EA4E9DA5CE0C}"/>
              </a:ext>
            </a:extLst>
          </p:cNvPr>
          <p:cNvSpPr/>
          <p:nvPr/>
        </p:nvSpPr>
        <p:spPr>
          <a:xfrm>
            <a:off x="4806193" y="3255585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inherit"/>
              </a:rPr>
              <a:t> </a:t>
            </a:r>
            <a:endParaRPr lang="ru-RU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43387245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4F1D03-7B48-38D9-BE1C-D7176C72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55C4A6-5635-758C-10ED-5F17FF94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65125"/>
            <a:ext cx="10515600" cy="5811838"/>
          </a:xfrm>
        </p:spPr>
        <p:txBody>
          <a:bodyPr>
            <a:noAutofit/>
          </a:bodyPr>
          <a:lstStyle/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0" i="0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) Мыльный пузырь. (2) Одно мгновение живет этот блаженный шарик... (3) Всего один краткий миг – и конец... (4) Радостный миг! (5) Светлое мгновение! (6) Но его надо создать и </a:t>
            </a:r>
            <a:r>
              <a:rPr lang="ru-RU" sz="1400" b="0" i="0" dirty="0" smtClean="0">
                <a:solidFill>
                  <a:srgbClr val="000000"/>
                </a:solidFill>
                <a:effectLst/>
              </a:rPr>
              <a:t>уловить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, чтобы насладиться как следует; иначе </a:t>
            </a:r>
            <a:r>
              <a:rPr lang="ru-RU" sz="1400" b="0" i="0" dirty="0" smtClean="0">
                <a:solidFill>
                  <a:srgbClr val="000000"/>
                </a:solidFill>
                <a:effectLst/>
              </a:rPr>
              <a:t>всё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исчезнет безвозвратно... (7) О лёгкий символ земной жизни и человеческого счастья!.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(8) Лёгкими стопами, тихими движениями, сдерживая дыхание, надо приступать к этому делу: заботливо выбрать соломинку, </a:t>
            </a:r>
            <a:r>
              <a:rPr lang="ru-RU" sz="1400" b="0" i="0" dirty="0" err="1">
                <a:solidFill>
                  <a:srgbClr val="000000"/>
                </a:solidFill>
                <a:effectLst/>
              </a:rPr>
              <a:t>непомятую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, девственную, без внутренней трещины; осторожно, чтобы не раздавить её, надо надрезать один конец и отвернуть её стенки... (9) И потом бережно окунуть её в мыльную муть, чтобы она вволю напилась и насытилась... (10) Лучше не торопиться. (11) Главное – не волноваться и не раздражаться. (12) Всё забыть, погасить все мысли и заботы. (13) Отпустить все напряжённые мускулы. (13) И предаться лёгкому, душевному равновесию; ведь это игра... (14) И захотеть играющей красоты, заранее примирившись с тем, что она будет мгновенная и быстро исчезнет...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solidFill>
                  <a:srgbClr val="000000"/>
                </a:solidFill>
                <a:effectLst/>
              </a:rPr>
              <a:t>(15) Теперь можно бережно извлечь соломинку, отнюдь не стряхивая её и доверяя ей, как верному помощнику, затем набрать побольше воздуха, полную грудь... и тихо-тихо, чуть заметным скупым дуновением дать легчайший толчок рождению красоты...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solidFill>
                  <a:srgbClr val="000000"/>
                </a:solidFill>
                <a:effectLst/>
              </a:rPr>
              <a:t>(16) Вот он появился, желанный шарик, стал наполняться и расти! (17) Разве не красиво? (18) Законченная форма. (19) Весёлые цвета. (20) Всё богаче и разнообразнее оттенки красок. (21) И внутри играющее круговое движение. (22) Шар всё растет, всё быстрее внутреннее кружение. (23) Целый мир красоты, законченный и прозрачный...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solidFill>
                  <a:srgbClr val="000000"/>
                </a:solidFill>
                <a:effectLst/>
              </a:rPr>
              <a:t>(24) А теперь создание завершилось. (25) Оно желает отделиться, стать самостоятельным и начать радостный и дерзновенный полёт через пространства... (26) Надо остановить дыхание, бережным движением скользнуть соломинкой в сторону и отпустить воздушный шар на волю...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solidFill>
                  <a:srgbClr val="000000"/>
                </a:solidFill>
                <a:effectLst/>
              </a:rPr>
              <a:t>(27) И вдруг – всё погибло! (28) И весёлое создание разлетелось брызгами во все стороны. (29) Ничего! (30) Мы начнем сначала...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solidFill>
                  <a:srgbClr val="000000"/>
                </a:solidFill>
                <a:effectLst/>
              </a:rPr>
              <a:t>(31) «Что за ребячество?.. Какой смысл в этой детской забаве?..»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23499319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4F1D03-7B48-38D9-BE1C-D7176C72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55C4A6-5635-758C-10ED-5F17FF94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65125"/>
            <a:ext cx="10515600" cy="5811838"/>
          </a:xfrm>
        </p:spPr>
        <p:txBody>
          <a:bodyPr>
            <a:normAutofit fontScale="25000" lnSpcReduction="20000"/>
          </a:bodyPr>
          <a:lstStyle/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700" dirty="0"/>
              <a:t/>
            </a:r>
            <a:br>
              <a:rPr lang="ru-RU" sz="3700" dirty="0"/>
            </a:br>
            <a:r>
              <a:rPr lang="ru-RU" sz="5600" b="0" i="0" dirty="0">
                <a:solidFill>
                  <a:srgbClr val="000000"/>
                </a:solidFill>
                <a:effectLst/>
              </a:rPr>
              <a:t>(32) Да, это, конечно, «детская забава...» (33) И всё же – не только «детская» и не просто «забава». (34) Признаюсь: я с удовольствием предаюсь этой игре и многому научился при этом.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b="0" i="0" dirty="0">
                <a:solidFill>
                  <a:srgbClr val="000000"/>
                </a:solidFill>
                <a:effectLst/>
              </a:rPr>
              <a:t>(35) Всякая красота, даже малейшая, даже самая бесцельная, так же, как и всякий радостный миг жизни, имеют большую, непреходящую ценность. (36) Они смывают душевные огорчения, они несут нам лёгкое дыхание жизни (даже и тогда, когда учат нас бережно выпускать воздух) и дают нам немножко счастья... (37) И мы можем быть уверены: ни один легкий, счастливый миг не пропал даром в человеческой жизни, а следовательно, и в мировой истории.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b="0" i="0" dirty="0">
                <a:solidFill>
                  <a:srgbClr val="000000"/>
                </a:solidFill>
                <a:effectLst/>
              </a:rPr>
              <a:t>(38) Совсем не надо ждать, чтобы легкая красота или этот счастливый миг сами явились. (39) Надо звать их, создавать, спешить им навстречу. (40) И для этого годится всякая невинно-наивная игра, состоящая хотя бы из соломинки и мыла... (41) Так много легкого и красивого таится в игре и родится из игры. (42) И недаром дыхание игры живёт в искусстве, во всяком искусстве, даже в самом серьёзном и трудном.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b="0" i="0" dirty="0">
                <a:solidFill>
                  <a:srgbClr val="000000"/>
                </a:solidFill>
                <a:effectLst/>
              </a:rPr>
              <a:t>(43) Не отнимайте у взрослого человека игру: пусть играет и наслаждается. (44) В игре он отдыхает, делается радостнее, ласковее, добрее, становится как дитя.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b="0" i="0" dirty="0">
                <a:solidFill>
                  <a:srgbClr val="000000"/>
                </a:solidFill>
                <a:effectLst/>
              </a:rPr>
              <a:t>(45) Но мгновение красоты посещает нас редко и гостит коротко. (46) Оно исчезает так же легко, как мыльный шарик. (47) Надо ловить его. (48) Лёгкой поступью приходит к нам красота, часто неожиданно. (49) Придёт, осчастливит и исчезнет, повинуясь своим таинственным законам. (50) И к законам этим надо прислушиваться, к ним можно приспособиться, в их живой поток надо войти, повинуясь им, но не требуя от них повиновения.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b="0" i="0" dirty="0">
                <a:solidFill>
                  <a:srgbClr val="000000"/>
                </a:solidFill>
                <a:effectLst/>
              </a:rPr>
              <a:t>(51) А когда он настанет, этот радостный миг жизни, надо его беречь, ограждать, любить – всё забыть и жить им одним, как замкнутым, кратковременным, но прелестным мирозданьем. (52) Тогда нам остаётся только благодарно наслаждаться и в наслаждении красотой находить исцеление.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b="0" i="0" dirty="0">
                <a:solidFill>
                  <a:srgbClr val="000000"/>
                </a:solidFill>
                <a:effectLst/>
              </a:rPr>
              <a:t>(53) А если однажды настанет нежеланный миг и наша радость разлетится «легкими брызгами», тогда не надо роптать, сокрушаться или, Боже избави, отчаиваться. (54) Тогда скажем угасшему мигу ласковое и благодарное «прости» и весело и спокойно начнём сначала...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b="0" i="0" dirty="0">
                <a:solidFill>
                  <a:srgbClr val="000000"/>
                </a:solidFill>
                <a:effectLst/>
              </a:rPr>
              <a:t>(55) Вот чему я научился у мыльного пузыря.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b="0" i="1" dirty="0" smtClean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</a:t>
            </a:r>
            <a:r>
              <a:rPr lang="ru-RU" sz="5600" b="0" i="1" dirty="0" smtClean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ИА </a:t>
            </a:r>
            <a:r>
              <a:rPr lang="ru-RU" sz="5600" b="0" i="1" dirty="0" smtClean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Ильину</a:t>
            </a:r>
            <a:r>
              <a:rPr lang="ru-RU" sz="5600" i="1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ru-RU" sz="5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5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5600" b="0" i="1" dirty="0" smtClean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xmlns="" val="1873404666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138222"/>
          </a:xfrm>
        </p:spPr>
        <p:txBody>
          <a:bodyPr/>
          <a:lstStyle/>
          <a:p>
            <a:pPr algn="ctr"/>
            <a:r>
              <a:rPr lang="ru-RU" dirty="0" smtClean="0"/>
              <a:t> Проблема и позиция автора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Проблема. </a:t>
            </a:r>
            <a:r>
              <a:rPr lang="ru-RU" dirty="0" smtClean="0"/>
              <a:t>Почему важно учиться видеть красоту в окружающем мире?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Позиция автора.</a:t>
            </a:r>
            <a:r>
              <a:rPr lang="ru-RU" dirty="0" smtClean="0"/>
              <a:t> Умение замечать красоту в малом, во всём, что находится вокруг нас, наполняет человека любовью к жизни и восхищением окружающим миром.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066784"/>
          </a:xfrm>
        </p:spPr>
        <p:txBody>
          <a:bodyPr/>
          <a:lstStyle/>
          <a:p>
            <a:pPr algn="ctr"/>
            <a:r>
              <a:rPr lang="ru-RU" dirty="0" smtClean="0"/>
              <a:t>Пишем комментарий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83516"/>
            <a:ext cx="10515600" cy="4893447"/>
          </a:xfrm>
        </p:spPr>
        <p:txBody>
          <a:bodyPr>
            <a:normAutofit fontScale="55000" lnSpcReduction="20000"/>
          </a:bodyPr>
          <a:lstStyle/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300" dirty="0" smtClean="0"/>
              <a:t> Почему важно учиться видеть красоту в окружающем мире? Над этой  проблемой заставляет задуматься текст Ивана Ильина.</a:t>
            </a: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300" dirty="0" smtClean="0"/>
              <a:t>   Автор подробно описывает детскую забаву -  выдувание мыльных пузырей. Мы видим, как человек, позабыв все мысли и заботы, предаётся игре. И вот постепенно на конце соломинки появляется недолговечный, но прекрасный  радужный шар -  «</a:t>
            </a:r>
            <a:r>
              <a:rPr lang="ru-RU" sz="3300" dirty="0" smtClean="0">
                <a:solidFill>
                  <a:srgbClr val="000000"/>
                </a:solidFill>
              </a:rPr>
              <a:t>целый мир красоты, законченный и прозрачный...».  </a:t>
            </a:r>
            <a:r>
              <a:rPr lang="ru-RU" sz="3300" i="1" dirty="0" smtClean="0">
                <a:solidFill>
                  <a:srgbClr val="000000"/>
                </a:solidFill>
              </a:rPr>
              <a:t>Это описание заставляет нас полностью погрузиться в атмосферу игры. Затаив дыхание, мы любуемся переливами красок, наслаждаясь недолговечной красотой, которой через несколько секунд предстоит исчезнуть. </a:t>
            </a: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0000"/>
                </a:solidFill>
              </a:rPr>
              <a:t>И все же к чему всё это ребячество? В чём смысл этой детской забавы? Далее автор сам отвечает на этот вопрос: «… мгновение красоты посещает нас редко и гостит коротко. Оно исчезает так же легко, как мыльный шарик. Надо ловить его». </a:t>
            </a:r>
            <a:r>
              <a:rPr lang="ru-RU" sz="3300" i="1" dirty="0" smtClean="0">
                <a:solidFill>
                  <a:srgbClr val="000000"/>
                </a:solidFill>
              </a:rPr>
              <a:t>В самом деле, мы часто не замечаем «маленьких чудес» вокруг себя: нежного цвета утренней зари, сверкающих капель росы на нитях паутины, зелёного ростка, пробившегося сквозь толщу асфальта… В спешке проходим мимо, поглощенные важными делами, а  потом сетуем на серую, безрадостную жизнь. </a:t>
            </a: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0000"/>
                </a:solidFill>
              </a:rPr>
              <a:t>Как видим, второй пример </a:t>
            </a:r>
            <a:r>
              <a:rPr lang="ru-RU" sz="3300" b="1" dirty="0" smtClean="0">
                <a:solidFill>
                  <a:srgbClr val="000000"/>
                </a:solidFill>
              </a:rPr>
              <a:t>поясняет </a:t>
            </a:r>
            <a:r>
              <a:rPr lang="ru-RU" sz="3300" dirty="0" smtClean="0">
                <a:solidFill>
                  <a:srgbClr val="000000"/>
                </a:solidFill>
              </a:rPr>
              <a:t>смысл первого: мыльный пузырь становится одним из символов недолговечной красоты, прекрасного мгновения, которое хочется остановить, чтобы насладиться радостным мигом. </a:t>
            </a: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300" dirty="0" smtClean="0"/>
              <a:t>Таким образом, автор приводит нас к следующему выводу: умение замечать красоту в малом, во всём, что находится вокруг нас, наполняет человека любовью к жизни и восхищением окружающим миром.</a:t>
            </a:r>
            <a:endParaRPr lang="ru-RU" sz="3300" dirty="0" smtClean="0">
              <a:solidFill>
                <a:srgbClr val="000000"/>
              </a:solidFill>
            </a:endParaRPr>
          </a:p>
          <a:p>
            <a:pPr marL="0" indent="444500" algn="just">
              <a:buNone/>
            </a:pPr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DDC78-1BC1-4454-9016-77F44FF5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698107"/>
            <a:ext cx="7886700" cy="7003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Определение понятия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E681B-5932-47A3-81E4-B40CB5A9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978889"/>
            <a:ext cx="7886700" cy="351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EEA4345-50AF-4C54-870A-42ACE1064F92}"/>
              </a:ext>
            </a:extLst>
          </p:cNvPr>
          <p:cNvSpPr/>
          <p:nvPr/>
        </p:nvSpPr>
        <p:spPr>
          <a:xfrm>
            <a:off x="4381041" y="2071678"/>
            <a:ext cx="3320041" cy="31405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КК</a:t>
            </a:r>
            <a:endParaRPr lang="ru-RU" sz="135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7ECCCDA-E395-4BCD-B25A-FABCCA65012E}"/>
              </a:ext>
            </a:extLst>
          </p:cNvPr>
          <p:cNvSpPr/>
          <p:nvPr/>
        </p:nvSpPr>
        <p:spPr>
          <a:xfrm>
            <a:off x="4595411" y="3429000"/>
            <a:ext cx="929355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95C2BB9-59FD-48EE-8B4E-E5E8E76E1897}"/>
              </a:ext>
            </a:extLst>
          </p:cNvPr>
          <p:cNvSpPr/>
          <p:nvPr/>
        </p:nvSpPr>
        <p:spPr>
          <a:xfrm>
            <a:off x="6596196" y="3429000"/>
            <a:ext cx="929355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238520" y="2500306"/>
            <a:ext cx="15720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dirty="0" smtClean="0"/>
              <a:t>Ключевое понятие</a:t>
            </a:r>
            <a:endParaRPr lang="ru-RU" sz="2000" b="1" dirty="0"/>
          </a:p>
        </p:txBody>
      </p:sp>
      <p:sp>
        <p:nvSpPr>
          <p:cNvPr id="9" name="Стрелка вправо 8"/>
          <p:cNvSpPr/>
          <p:nvPr/>
        </p:nvSpPr>
        <p:spPr>
          <a:xfrm rot="19581212">
            <a:off x="5412731" y="3277638"/>
            <a:ext cx="571653" cy="28575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820904">
            <a:off x="6055818" y="3277735"/>
            <a:ext cx="571653" cy="28575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27020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4D530F-3E3E-4911-BD82-93462C2A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Проблема и комментарий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B06CCE-F666-44B4-AE41-3E51383DD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Выбирая одну из нескольких проблем, вы очерчиваете смысловое поле текста, в котором будете искать примеры.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Слишком узкая формулировка (а таких много даже в таблицах ФИПИ!) не позволит построить качественный комментарий.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Выбирая примеры для комментария, сразу же думайте о смысловых отношениях между ними.  </a:t>
            </a:r>
          </a:p>
        </p:txBody>
      </p:sp>
    </p:spTree>
    <p:extLst>
      <p:ext uri="{BB962C8B-B14F-4D97-AF65-F5344CB8AC3E}">
        <p14:creationId xmlns:p14="http://schemas.microsoft.com/office/powerpoint/2010/main" xmlns="" val="543276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Определение понятия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Автор пытается определить значение слова «…» (раскрыть содержание понятия «…»).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Приведённые примеры показывают сложность и многогранность понятия «…»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Эти примеры позволяют лучше понять значение слова «…»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138222"/>
          </a:xfrm>
        </p:spPr>
        <p:txBody>
          <a:bodyPr/>
          <a:lstStyle/>
          <a:p>
            <a:pPr algn="ctr"/>
            <a:r>
              <a:rPr lang="ru-RU" b="1" dirty="0" smtClean="0"/>
              <a:t>Фрагмент сочинения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600" y="1166070"/>
            <a:ext cx="10160000" cy="5006130"/>
          </a:xfrm>
        </p:spPr>
        <p:txBody>
          <a:bodyPr>
            <a:normAutofit/>
          </a:bodyPr>
          <a:lstStyle/>
          <a:p>
            <a:pPr marL="0" indent="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Что такое любовь? Над этим вечным вопросом размышляет публицист Георгий Андреев.</a:t>
            </a:r>
          </a:p>
          <a:p>
            <a:pPr marL="0" indent="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Как отмечает автор, «иногда любовь ослепляет человека, и предмет его любви кажется безупречным, даже если он весьма далек от идеала». </a:t>
            </a:r>
            <a:r>
              <a:rPr lang="ru-RU" sz="1600" i="1" dirty="0" smtClean="0"/>
              <a:t>В самом деле, слепая любовь может искажать наше восприятие тех, кого мы любим. Любимый человек кажется совершенством, лишённым недостатков. Однако рано или поздно эта дымка рассеивается, и приходит горькое разочарование.</a:t>
            </a:r>
          </a:p>
          <a:p>
            <a:pPr marL="0" indent="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Совсем иначе, по мнению автора, выглядит «мудрая любовь», которая заключается в том, что «недостатки любимого человека, отчётливо видимые, уходят на второй план, бледнея перед теми чертами, которые нам особенно дороги». </a:t>
            </a:r>
            <a:r>
              <a:rPr lang="ru-RU" sz="1600" i="1" dirty="0" smtClean="0"/>
              <a:t>Мне кажется, что именно такое чувство человек способен пронести через всю жизнь. Такая любовь делает нас добрее и мудрее, побуждает искать компромиссы в отношениях, понимать всю глубину и сложность человеческого характера.</a:t>
            </a:r>
          </a:p>
          <a:p>
            <a:pPr marL="0" indent="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Я думаю, приведённые примеры </a:t>
            </a:r>
            <a:r>
              <a:rPr lang="ru-RU" sz="1600" u="sng" dirty="0" smtClean="0"/>
              <a:t>позволяют автору показать разные грани любви</a:t>
            </a:r>
            <a:r>
              <a:rPr lang="ru-RU" sz="1600" dirty="0" smtClean="0"/>
              <a:t>: с одной стороны, ослепление и обожествление любимого, возведённого в сомнительный идеал, с другой — принятие дорогого человека во всей его полноте и сложности, дающее ключ к взаимопониманию.</a:t>
            </a:r>
          </a:p>
          <a:p>
            <a:pPr marL="0" indent="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Таким образом, размышляя над проблемой, автор приходит к следующему выводу: любовь — сложное чувство, которое может быть очень разным, а высшая «мудрость» любви заключается в умении принимать и ценить человека таким, какой он есть, с его достоинствами и недостатками.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DDC78-1BC1-4454-9016-77F44FF5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27907"/>
            <a:ext cx="7886700" cy="7003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</a:t>
            </a:r>
            <a:r>
              <a:rPr lang="ru-RU" b="1" dirty="0"/>
              <a:t>Комплементарные отношения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E681B-5932-47A3-81E4-B40CB5A9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78887"/>
            <a:ext cx="7886700" cy="351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EEA4345-50AF-4C54-870A-42ACE1064F92}"/>
              </a:ext>
            </a:extLst>
          </p:cNvPr>
          <p:cNvSpPr/>
          <p:nvPr/>
        </p:nvSpPr>
        <p:spPr>
          <a:xfrm>
            <a:off x="4440253" y="1978886"/>
            <a:ext cx="3320041" cy="32559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7ECCCDA-E395-4BCD-B25A-FABCCA65012E}"/>
              </a:ext>
            </a:extLst>
          </p:cNvPr>
          <p:cNvSpPr/>
          <p:nvPr/>
        </p:nvSpPr>
        <p:spPr>
          <a:xfrm>
            <a:off x="5102553" y="2664687"/>
            <a:ext cx="1986897" cy="1954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6F5C340-CD86-4A23-80CF-60FA8CBB8B38}"/>
              </a:ext>
            </a:extLst>
          </p:cNvPr>
          <p:cNvCxnSpPr>
            <a:cxnSpLocks/>
          </p:cNvCxnSpPr>
          <p:nvPr/>
        </p:nvCxnSpPr>
        <p:spPr>
          <a:xfrm>
            <a:off x="6038316" y="2664687"/>
            <a:ext cx="0" cy="19548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591FE08-1195-4DBD-8532-C9D6A8E93FD7}"/>
              </a:ext>
            </a:extLst>
          </p:cNvPr>
          <p:cNvCxnSpPr/>
          <p:nvPr/>
        </p:nvCxnSpPr>
        <p:spPr>
          <a:xfrm>
            <a:off x="6222050" y="2664687"/>
            <a:ext cx="0" cy="19548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C9A1247-D657-4D22-99F3-BA46BC11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46386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58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F16F4-832C-8232-D422-73B6A7D8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Связь «дополнение»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F84CE2-CC03-E36F-7CB0-64537ADA4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i="1" dirty="0"/>
              <a:t>Эти примеры дополняют другу друга и помогают понять позицию автора. </a:t>
            </a:r>
            <a:r>
              <a:rPr lang="ru-RU" dirty="0"/>
              <a:t>– </a:t>
            </a:r>
            <a:r>
              <a:rPr lang="ru-RU" dirty="0">
                <a:solidFill>
                  <a:srgbClr val="FF0000"/>
                </a:solidFill>
              </a:rPr>
              <a:t>Как правило, эксперт не засчитывает ни указание на смысловую связь, ни анализ смысловой связи.</a:t>
            </a: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i="1" dirty="0"/>
              <a:t>Приведенные примеры, дополняя друг друга, показывают разные стороны одного явления. С одной стороны, жизненные трудности часто заставляют человека мучиться и страдать, с другой стороны, преодоление разного рода препятствий закаляет волю и помогает добиться поставленной цели. Так автор создает целостный образ человеческой жизни, которая бывает сложной и полной противоречий.   </a:t>
            </a:r>
            <a:r>
              <a:rPr lang="ru-RU" dirty="0">
                <a:solidFill>
                  <a:srgbClr val="FF0000"/>
                </a:solidFill>
              </a:rPr>
              <a:t>- Смысловая связь между примерами указана и проанализирована.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74925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16A3A464-47E6-4200-8CBD-F68E09A3A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0878113"/>
              </p:ext>
            </p:extLst>
          </p:nvPr>
        </p:nvGraphicFramePr>
        <p:xfrm>
          <a:off x="226502" y="290243"/>
          <a:ext cx="11711032" cy="64125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10798">
                  <a:extLst>
                    <a:ext uri="{9D8B030D-6E8A-4147-A177-3AD203B41FA5}">
                      <a16:colId xmlns:a16="http://schemas.microsoft.com/office/drawing/2014/main" xmlns="" val="3016881286"/>
                    </a:ext>
                  </a:extLst>
                </a:gridCol>
                <a:gridCol w="9800234">
                  <a:extLst>
                    <a:ext uri="{9D8B030D-6E8A-4147-A177-3AD203B41FA5}">
                      <a16:colId xmlns:a16="http://schemas.microsoft.com/office/drawing/2014/main" xmlns="" val="1269989272"/>
                    </a:ext>
                  </a:extLst>
                </a:gridCol>
              </a:tblGrid>
              <a:tr h="1005679">
                <a:tc>
                  <a:txBody>
                    <a:bodyPr/>
                    <a:lstStyle/>
                    <a:p>
                      <a:r>
                        <a:rPr lang="ru-RU" sz="1600" dirty="0"/>
                        <a:t>Проблема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 Что необходимо человеку для полноценного восприятия искусства? Над этим вопросом размышляет критик Л. </a:t>
                      </a:r>
                      <a:r>
                        <a:rPr lang="ru-RU" sz="1600" dirty="0" err="1"/>
                        <a:t>Жуховицкий</a:t>
                      </a:r>
                      <a:r>
                        <a:rPr lang="ru-RU" sz="1600" dirty="0"/>
                        <a:t>.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26371563"/>
                  </a:ext>
                </a:extLst>
              </a:tr>
              <a:tr h="107338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1-ый пример </a:t>
                      </a:r>
                    </a:p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с пояснением         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    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</a:rPr>
                        <a:t> Автор пишет, что глубина художественного образа откроется только тому, чей «ум открыт для поиска», для нахождения смысловых связей, ассоциаций. </a:t>
                      </a:r>
                      <a:r>
                        <a:rPr lang="ru-RU" sz="1600" b="0" i="1" dirty="0">
                          <a:solidFill>
                            <a:schemeClr val="tx2"/>
                          </a:solidFill>
                        </a:rPr>
                        <a:t>Действительно, чем больше знает человек, чем больше он читал и размышлял над прочитанным, тем проще ему проникнуть в замысел писателя,  открыть скрытые смыслы, которые далеко не всегда лежат на поверхности текста.  </a:t>
                      </a:r>
                      <a:endParaRPr lang="ru-RU" sz="1600" i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47988660"/>
                  </a:ext>
                </a:extLst>
              </a:tr>
              <a:tr h="135638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2-ой пример </a:t>
                      </a:r>
                    </a:p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с пояснением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     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то же время, как подчеркивает Л. </a:t>
                      </a:r>
                      <a:r>
                        <a:rPr lang="ru-RU" sz="1600" b="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Жуховицкий</a:t>
                      </a:r>
                      <a:r>
                        <a:rPr lang="ru-RU" sz="1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«только холодного рассудка недостаточно для постижения истин, воплощенных в художественной форме». И  здесь на помощь человеку приходит умение чувствовать, сопереживать герою «всем сердцем и всей душой». В самом деле, художественная книга тем и ценна, что она не только дает пищу уму, но и пробуждает душу, погружает в мир человеческих чувств, заставляет радоваться или страдать, нравственно совершенствоваться.    </a:t>
                      </a:r>
                      <a:endParaRPr lang="ru-RU" sz="1600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163950329"/>
                  </a:ext>
                </a:extLst>
              </a:tr>
              <a:tr h="115122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Анализ связи </a:t>
                      </a:r>
                    </a:p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между примерами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      </a:t>
                      </a:r>
                      <a:r>
                        <a:rPr lang="ru-RU" sz="1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Как видим, приведенные примеры дополняют друг друга, соединяя две важнейшие стороны человеческого бытия, гармоничное сочетание которых необходимо для постижения произведения искусства. Мысль читателя открывает новые смыслы, а чувства углубляют восприятие, позволяя всем своим нравственным существом ощутить, пережить прочитанное.</a:t>
                      </a:r>
                      <a:endParaRPr lang="ru-RU" sz="16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761789246"/>
                  </a:ext>
                </a:extLst>
              </a:tr>
              <a:tr h="105586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Позиция автора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      Итак, автор убеждает нас в том, что только напряженная работа ума и сердца, разума и чувств откроет человеку тайны искусства слова, позволит воспринять произведение искусства во всей полноте. 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  <a:p>
                      <a:pPr algn="just"/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8465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0795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D5022-F7F8-4F32-AB4D-2C626B8E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Неудачные конструкции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42541B-BAF2-453C-A2E6-5FC87E460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 «Автор приводит в пример героя, который</a:t>
            </a:r>
            <a:r>
              <a:rPr lang="ru-RU"/>
              <a:t>…» Выражение </a:t>
            </a:r>
            <a:r>
              <a:rPr lang="ru-RU" b="1" i="1"/>
              <a:t>приводить (</a:t>
            </a:r>
            <a:r>
              <a:rPr lang="ru-RU" b="1" i="1" dirty="0"/>
              <a:t>ставить) в пример</a:t>
            </a:r>
            <a:r>
              <a:rPr lang="ru-RU" dirty="0"/>
              <a:t>  означает «показывать желательное либо обязательное поведение кого-то».  Лучше: </a:t>
            </a:r>
            <a:r>
              <a:rPr lang="ru-RU" i="1" dirty="0"/>
              <a:t>В качестве примера можно привести поступок героя…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«Приведенные автором примеры…» Авторы далеко не всегда «приводят примеры». Чаще они строят рассуждение, изображают поступки героев. Используем эту конструкцию только в том случае, если автор действительно сопровождает общие мысли конкретными примерами.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i="1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2376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D5022-F7F8-4F32-AB4D-2C626B8E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Неудачные конструкции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42541B-BAF2-453C-A2E6-5FC87E460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Оба примера взаимно дополняют друг друга.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Эти примеры, дополняя друг друга, позволяют выразить позицию автора.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Приведенные примеры связаны авторским отношением к проблеме.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/>
              <a:t>Между этими примерами прекрасная связь!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473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D5022-F7F8-4F32-AB4D-2C626B8E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Неудачные конструкции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42541B-BAF2-453C-A2E6-5FC87E460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Автор</a:t>
            </a:r>
            <a:r>
              <a:rPr lang="ru-RU" dirty="0"/>
              <a:t> вспоминает свою мать и ее слова, обращенные к нему.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Автор</a:t>
            </a:r>
            <a:r>
              <a:rPr lang="ru-RU" dirty="0"/>
              <a:t> считает, что его друг совершил настоящее предательство.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Мы видим, как </a:t>
            </a:r>
            <a:r>
              <a:rPr lang="ru-RU" b="1" dirty="0"/>
              <a:t>автор</a:t>
            </a:r>
            <a:r>
              <a:rPr lang="ru-RU" dirty="0"/>
              <a:t> возвращается в родные места. 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0058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85232F-FF8D-4489-8B55-F681DE9A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59" y="1086643"/>
            <a:ext cx="7180660" cy="1130300"/>
          </a:xfrm>
        </p:spPr>
        <p:txBody>
          <a:bodyPr/>
          <a:lstStyle/>
          <a:p>
            <a:pPr algn="ctr"/>
            <a:r>
              <a:rPr lang="ru-RU" b="1" dirty="0"/>
              <a:t>Автор и рассказчик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47AD9F-22A2-48D1-97BA-CC2A2C553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23" y="2206304"/>
            <a:ext cx="9672506" cy="37918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        «Автор может сделать рассказчиком кого угодно, в том числе и самого себя. </a:t>
            </a:r>
            <a:r>
              <a:rPr lang="ru-RU" sz="1800" b="1" dirty="0"/>
              <a:t>Но в композиции словесного произведения даже самый близкий образу автора образ рассказчика всё же останется образом рассказчика</a:t>
            </a:r>
            <a:r>
              <a:rPr lang="ru-RU" sz="1800" dirty="0"/>
              <a:t>. Ни в коем случае не отождествляйте образ рассказчика с образом автора».</a:t>
            </a:r>
          </a:p>
          <a:p>
            <a:pPr marL="0" indent="0" algn="r">
              <a:buNone/>
            </a:pPr>
            <a:r>
              <a:rPr lang="ru-RU" sz="1800" i="1" dirty="0"/>
              <a:t>А. И. Горшков. Русская стилистика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321418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562059-B969-43FA-9DFD-DA832179621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45011"/>
                </a:solidFill>
              </a:rPr>
              <a:t> </a:t>
            </a:r>
            <a:r>
              <a:rPr lang="ru-RU" b="1" dirty="0"/>
              <a:t>Обоснование своего отношения </a:t>
            </a:r>
            <a:br>
              <a:rPr lang="ru-RU" b="1" dirty="0"/>
            </a:br>
            <a:r>
              <a:rPr lang="ru-RU" b="1" dirty="0"/>
              <a:t>к позиции автора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BB17C7-11B6-4D26-937C-CDB34E4F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771776"/>
            <a:ext cx="7886700" cy="2718197"/>
          </a:xfrm>
        </p:spPr>
        <p:txBody>
          <a:bodyPr/>
          <a:lstStyle/>
          <a:p>
            <a:pPr marL="0" indent="17145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700" b="1" dirty="0">
                <a:latin typeface="Calibri" pitchFamily="34" charset="0"/>
              </a:rPr>
              <a:t>Обосновать</a:t>
            </a:r>
            <a:r>
              <a:rPr lang="ru-RU" sz="2700" dirty="0">
                <a:latin typeface="Calibri" pitchFamily="34" charset="0"/>
              </a:rPr>
              <a:t> какое-либо суждение означает привести другие, логически связанные с ним и подтверждающие его суждения.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90338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4D530F-3E3E-4911-BD82-93462C2A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Проблема и комментарий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B06CCE-F666-44B4-AE41-3E51383DD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Выбирая одну из нескольких проблем, вы очерчиваете смысловое поле текста, в котором будете искать примеры.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Слишком узкая формулировка (а таких много даже в таблицах ФИПИ!) не позволит построить качественный комментарий.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Выбирая примеры для комментария, сразу же думайте о смысловых отношениях между ними.  </a:t>
            </a:r>
          </a:p>
        </p:txBody>
      </p:sp>
    </p:spTree>
    <p:extLst>
      <p:ext uri="{BB962C8B-B14F-4D97-AF65-F5344CB8AC3E}">
        <p14:creationId xmlns:p14="http://schemas.microsoft.com/office/powerpoint/2010/main" xmlns="" val="2181235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296" t="34784" r="51680" b="9701"/>
          <a:stretch>
            <a:fillRect/>
          </a:stretch>
        </p:blipFill>
        <p:spPr bwMode="auto">
          <a:xfrm>
            <a:off x="2035473" y="226502"/>
            <a:ext cx="7340471" cy="61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04177" y="2571750"/>
            <a:ext cx="8053430" cy="2686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 </a:t>
            </a:r>
          </a:p>
          <a:p>
            <a:pPr algn="just"/>
            <a:endParaRPr lang="ru-RU" sz="1800" dirty="0"/>
          </a:p>
          <a:p>
            <a:pPr>
              <a:buNone/>
            </a:pPr>
            <a:endParaRPr lang="ru-RU" sz="1800" dirty="0"/>
          </a:p>
          <a:p>
            <a:pPr algn="just"/>
            <a:endParaRPr lang="ru-RU" sz="1800" dirty="0"/>
          </a:p>
          <a:p>
            <a:endParaRPr lang="ru-RU" sz="15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438402" y="2316936"/>
          <a:ext cx="7705287" cy="341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2700" y="1371601"/>
            <a:ext cx="7200900" cy="6370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Типы аргументов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4596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ADADA4-B20B-544A-B02D-7B208D67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из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44768-85A2-944E-BDF9-43304A5F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       Трудно не согласиться с автором. Равнодушие и невнимание больно ранят наших близких. </a:t>
            </a:r>
          </a:p>
          <a:p>
            <a:pPr marL="0" indent="0" algn="just">
              <a:buNone/>
            </a:pPr>
            <a:r>
              <a:rPr lang="ru-RU" dirty="0"/>
              <a:t>       Непонимание в отношениях между людьми в </a:t>
            </a:r>
            <a:r>
              <a:rPr lang="ru-RU" dirty="0" err="1"/>
              <a:t>моём</a:t>
            </a:r>
            <a:r>
              <a:rPr lang="ru-RU" dirty="0"/>
              <a:t> сознании прочно связано с рассказом А.П. Чехова «Попрыгунья». Главная героиня Ольга Ивановна </a:t>
            </a:r>
            <a:r>
              <a:rPr lang="ru-RU" dirty="0" err="1"/>
              <a:t>ведёт</a:t>
            </a:r>
            <a:r>
              <a:rPr lang="ru-RU" dirty="0"/>
              <a:t> себя легкомысленно и эгоистично: заставляет мужа выполнять свои прихоти, изменяет ему, и только в конце она раскаивается, осознавая свою косвенную причастность к смерти Дымова. Это произведение многое изменило в </a:t>
            </a:r>
            <a:r>
              <a:rPr lang="ru-RU" dirty="0" err="1"/>
              <a:t>моём</a:t>
            </a:r>
            <a:r>
              <a:rPr lang="ru-RU" dirty="0"/>
              <a:t> восприятии мира и помогло осознать, как важно быть внимательным к близким. Ведь человеческая жизнь слишком коротка, нужно уметь ценить </a:t>
            </a:r>
            <a:r>
              <a:rPr lang="ru-RU" dirty="0" err="1"/>
              <a:t>людеи</a:t>
            </a:r>
            <a:r>
              <a:rPr lang="ru-RU" dirty="0"/>
              <a:t>̆, которые подарены тебе </a:t>
            </a:r>
            <a:r>
              <a:rPr lang="ru-RU" dirty="0" err="1"/>
              <a:t>судьбои</a:t>
            </a:r>
            <a:r>
              <a:rPr lang="ru-RU" dirty="0"/>
              <a:t>̆, и согревать их </a:t>
            </a:r>
            <a:r>
              <a:rPr lang="ru-RU" dirty="0" err="1"/>
              <a:t>своеи</a:t>
            </a:r>
            <a:r>
              <a:rPr lang="ru-RU" dirty="0"/>
              <a:t>̆ любовью и </a:t>
            </a:r>
            <a:r>
              <a:rPr lang="ru-RU" dirty="0" err="1"/>
              <a:t>заботои</a:t>
            </a:r>
            <a:r>
              <a:rPr lang="ru-RU" dirty="0"/>
              <a:t>̆.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7375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FB23D-3465-893D-F128-D9E04D32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Типичные 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296532-3CC4-0F92-83D0-6ACC824F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Автор рассуждает НАД проблемой – грамматическая ошибка  (ср.: </a:t>
            </a:r>
            <a:r>
              <a:rPr lang="ru-RU" i="1" dirty="0"/>
              <a:t>размышлять О</a:t>
            </a:r>
            <a:r>
              <a:rPr lang="en-US" i="1" dirty="0"/>
              <a:t>/</a:t>
            </a:r>
            <a:r>
              <a:rPr lang="ru-RU" i="1" dirty="0"/>
              <a:t>НАД чем-либо, </a:t>
            </a:r>
            <a:r>
              <a:rPr lang="ru-RU" dirty="0"/>
              <a:t>но </a:t>
            </a:r>
            <a:r>
              <a:rPr lang="ru-RU" i="1" dirty="0"/>
              <a:t>рассуждать О чём-либо</a:t>
            </a:r>
            <a:r>
              <a:rPr lang="ru-RU" dirty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Неверное употребление предлогов О, ОБ, ОБО – грамматическая ошибка.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В </a:t>
            </a:r>
            <a:r>
              <a:rPr lang="ru-RU" dirty="0" err="1"/>
              <a:t>заключениИ</a:t>
            </a:r>
            <a:r>
              <a:rPr lang="ru-RU" dirty="0"/>
              <a:t> сочинения – орфографическая ошибка.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Искажение ФИО автора – фактическая ошибка (не этическая!)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Неоправданное цитирование – объем такой цитаты исключается при подсчете слов.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Автор пишет о том, что: «Нет ничего важнее дружбы». – Отсутствует грамматическая ошибка, но присутствуют пунктуационная и орфографическая ошибки.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02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FB23D-3465-893D-F128-D9E04D32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Допустимо (не является ошибкой)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296532-3CC4-0F92-83D0-6ACC824F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Автор в своём тексте…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Перенесение в сочинение грамматических или речевых ошибок, присутствующих в исходном тексте (даже употребленных без кавычек!)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Оба примера…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Говорить ПРО… - разговорная конструкция (в пределах литературного языка).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Предложение начинается союзов И, А, НО (если парцелляция оправдана). 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Цитата в кавычках без слов автора (если словами автора служит одно из соседних предложений).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267580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9C6BD8-2562-46CF-A2D1-6663C5C56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288027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76150"/>
                </a:solidFill>
              </a:rPr>
              <a:t>      </a:t>
            </a:r>
            <a:r>
              <a:rPr lang="ru-RU" b="1" dirty="0"/>
              <a:t>Шаг 1. </a:t>
            </a:r>
            <a:r>
              <a:rPr lang="ru-RU" dirty="0"/>
              <a:t>Читая исходный текст, определите, над каким вопросом размышляет автор и как он на этот вопрос отвечает. Так вы  найдёте </a:t>
            </a:r>
            <a:r>
              <a:rPr lang="ru-RU" b="1" dirty="0"/>
              <a:t>проблему</a:t>
            </a:r>
            <a:r>
              <a:rPr lang="ru-RU" dirty="0"/>
              <a:t> и сформулируете </a:t>
            </a:r>
            <a:r>
              <a:rPr lang="ru-RU" b="1" dirty="0"/>
              <a:t>авторскую позицию</a:t>
            </a:r>
            <a:r>
              <a:rPr lang="ru-RU" dirty="0"/>
              <a:t>. </a:t>
            </a:r>
          </a:p>
          <a:p>
            <a:pPr indent="288027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76150"/>
                </a:solidFill>
              </a:rPr>
              <a:t>      </a:t>
            </a:r>
            <a:r>
              <a:rPr lang="ru-RU" b="1" dirty="0"/>
              <a:t>Шаг 2. </a:t>
            </a:r>
            <a:r>
              <a:rPr lang="ru-RU" dirty="0"/>
              <a:t>Перечитайте исходный текст, чтобы найти </a:t>
            </a:r>
            <a:r>
              <a:rPr lang="ru-RU" b="1" dirty="0"/>
              <a:t>два примера</a:t>
            </a:r>
            <a:r>
              <a:rPr lang="ru-RU" dirty="0"/>
              <a:t>, важных для понимания проблемы, </a:t>
            </a:r>
            <a:r>
              <a:rPr lang="ru-RU" b="1" dirty="0"/>
              <a:t>поясните значение</a:t>
            </a:r>
            <a:r>
              <a:rPr lang="ru-RU" dirty="0"/>
              <a:t> этих примеров, а также </a:t>
            </a:r>
            <a:r>
              <a:rPr lang="ru-RU" b="1" dirty="0"/>
              <a:t>укажите и проанализируйте смысловую связь</a:t>
            </a:r>
            <a:r>
              <a:rPr lang="ru-RU" dirty="0"/>
              <a:t> между ними. Напишите </a:t>
            </a:r>
            <a:r>
              <a:rPr lang="ru-RU" b="1" dirty="0"/>
              <a:t>комментарий</a:t>
            </a:r>
            <a:r>
              <a:rPr lang="ru-RU" dirty="0"/>
              <a:t>, который будет помещаться между проблемой и авторской позицией.</a:t>
            </a:r>
          </a:p>
          <a:p>
            <a:pPr indent="288027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76150"/>
                </a:solidFill>
              </a:rPr>
              <a:t>      </a:t>
            </a:r>
            <a:r>
              <a:rPr lang="ru-RU" b="1" dirty="0"/>
              <a:t>Шаг 3. </a:t>
            </a:r>
            <a:r>
              <a:rPr lang="ru-RU" dirty="0"/>
              <a:t>Сформулируйте </a:t>
            </a:r>
            <a:r>
              <a:rPr lang="ru-RU" b="1" dirty="0"/>
              <a:t>собственную позицию </a:t>
            </a:r>
            <a:r>
              <a:rPr lang="ru-RU" dirty="0"/>
              <a:t>и </a:t>
            </a:r>
            <a:r>
              <a:rPr lang="ru-RU" b="1" dirty="0"/>
              <a:t>обоснуйте</a:t>
            </a:r>
            <a:r>
              <a:rPr lang="ru-RU" dirty="0"/>
              <a:t> её.  </a:t>
            </a:r>
          </a:p>
          <a:p>
            <a:pPr indent="288027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76150"/>
                </a:solidFill>
              </a:rPr>
              <a:t>      </a:t>
            </a:r>
            <a:r>
              <a:rPr lang="ru-RU" b="1" dirty="0"/>
              <a:t>Шаг 4. </a:t>
            </a:r>
            <a:r>
              <a:rPr lang="ru-RU" dirty="0"/>
              <a:t>Напишите заключение (если это необходимо).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2BFC6D3-465E-4BDA-9FC9-BE7B877D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</a:rPr>
              <a:t>Стратегия работы с текстом</a:t>
            </a:r>
          </a:p>
        </p:txBody>
      </p:sp>
    </p:spTree>
    <p:extLst>
      <p:ext uri="{BB962C8B-B14F-4D97-AF65-F5344CB8AC3E}">
        <p14:creationId xmlns:p14="http://schemas.microsoft.com/office/powerpoint/2010/main" xmlns="" val="207157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29C1EFF-BF00-46B0-9640-750F6A48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Зачин в комментарии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AACC7-14E2-41E7-B089-44052DD0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013" b="1" dirty="0">
              <a:latin typeface="SchoolBookC"/>
              <a:ea typeface="Calibri" panose="020F0502020204030204" pitchFamily="34" charset="0"/>
              <a:cs typeface="SchoolBookC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Размышляя над проблемой, публицист делится своими мыслями о…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Автор рассказывает о событиях времен Великой Отечественной войны.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Писатель изображает ситуацию из жизни своих героев.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В центре внимания автора ситуация из жизни школьников.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Автор раскрывает проблему на примере поступков своих героев.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619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5</a:t>
            </a:fld>
            <a:endParaRPr lang="en" sz="619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5430" y="1371601"/>
            <a:ext cx="6415443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b="1" spc="-2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868" y="5173864"/>
            <a:ext cx="6831211" cy="10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DA65A4-3643-4310-A830-EA4E9DA5CE0C}"/>
              </a:ext>
            </a:extLst>
          </p:cNvPr>
          <p:cNvSpPr/>
          <p:nvPr/>
        </p:nvSpPr>
        <p:spPr>
          <a:xfrm>
            <a:off x="4806193" y="3255585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inherit"/>
              </a:rPr>
              <a:t> </a:t>
            </a:r>
            <a:endParaRPr lang="ru-RU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19441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29C1EFF-BF00-46B0-9640-750F6A48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spc="-23" dirty="0"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2400" b="1" u="sng" spc="-23" dirty="0">
                <a:ea typeface="Open Sans" panose="020B0606030504020204" pitchFamily="34" charset="0"/>
                <a:cs typeface="Open Sans" panose="020B0606030504020204" pitchFamily="34" charset="0"/>
              </a:rPr>
              <a:t>Укажите</a:t>
            </a:r>
            <a:r>
              <a:rPr lang="ru-RU" sz="2400" b="1" spc="-23" dirty="0">
                <a:ea typeface="Open Sans" panose="020B0606030504020204" pitchFamily="34" charset="0"/>
                <a:cs typeface="Open Sans" panose="020B0606030504020204" pitchFamily="34" charset="0"/>
              </a:rPr>
              <a:t> смысловую связь между примерами </a:t>
            </a:r>
            <a:br>
              <a:rPr lang="ru-RU" sz="2400" b="1" spc="-23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b="1" spc="-23" dirty="0"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400" b="1" u="sng" spc="-23" dirty="0">
                <a:ea typeface="Open Sans" panose="020B0606030504020204" pitchFamily="34" charset="0"/>
                <a:cs typeface="Open Sans" panose="020B0606030504020204" pitchFamily="34" charset="0"/>
              </a:rPr>
              <a:t>проанализируйте</a:t>
            </a:r>
            <a:r>
              <a:rPr lang="ru-RU" sz="2400" b="1" spc="-23" dirty="0">
                <a:ea typeface="Open Sans" panose="020B0606030504020204" pitchFamily="34" charset="0"/>
                <a:cs typeface="Open Sans" panose="020B0606030504020204" pitchFamily="34" charset="0"/>
              </a:rPr>
              <a:t> ее»</a:t>
            </a:r>
            <a:br>
              <a:rPr lang="ru-RU" sz="2400" b="1" spc="-23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AACC7-14E2-41E7-B089-44052DD07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395494"/>
            <a:ext cx="7886700" cy="30944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1013" b="1" dirty="0">
              <a:latin typeface="SchoolBookC"/>
              <a:ea typeface="Calibri" panose="020F0502020204030204" pitchFamily="34" charset="0"/>
              <a:cs typeface="SchoolBookC"/>
            </a:endParaRPr>
          </a:p>
          <a:p>
            <a:pPr marL="0" indent="0" algn="just">
              <a:buNone/>
            </a:pPr>
            <a:r>
              <a:rPr lang="en-US" b="1" dirty="0">
                <a:latin typeface="SchoolBookC"/>
                <a:ea typeface="Calibri" panose="020F0502020204030204" pitchFamily="34" charset="0"/>
                <a:cs typeface="SchoolBookC"/>
              </a:rPr>
              <a:t>    </a:t>
            </a:r>
            <a:r>
              <a:rPr lang="ru-RU" b="1" dirty="0">
                <a:ea typeface="Calibri" panose="020F0502020204030204" pitchFamily="34" charset="0"/>
                <a:cs typeface="SchoolBookC"/>
              </a:rPr>
              <a:t>Указать </a:t>
            </a:r>
            <a:r>
              <a:rPr lang="ru-RU" dirty="0">
                <a:ea typeface="Calibri" panose="020F0502020204030204" pitchFamily="34" charset="0"/>
                <a:cs typeface="SchoolBookC"/>
              </a:rPr>
              <a:t>смысловую связь  между примерами означает ее назвать</a:t>
            </a:r>
            <a:r>
              <a:rPr lang="ru-RU" b="1" dirty="0">
                <a:ea typeface="Calibri" panose="020F0502020204030204" pitchFamily="34" charset="0"/>
                <a:cs typeface="SchoolBookC"/>
              </a:rPr>
              <a:t>: </a:t>
            </a:r>
            <a:r>
              <a:rPr lang="ru-RU" dirty="0">
                <a:ea typeface="Calibri" panose="020F0502020204030204" pitchFamily="34" charset="0"/>
                <a:cs typeface="SchoolBookC"/>
              </a:rPr>
              <a:t>«автор противопоставляет…», «писатель</a:t>
            </a:r>
            <a:r>
              <a:rPr lang="en-US" dirty="0">
                <a:ea typeface="Calibri" panose="020F0502020204030204" pitchFamily="34" charset="0"/>
                <a:cs typeface="SchoolBookC"/>
              </a:rPr>
              <a:t> </a:t>
            </a:r>
            <a:r>
              <a:rPr lang="ru-RU" dirty="0">
                <a:ea typeface="Calibri" panose="020F0502020204030204" pitchFamily="34" charset="0"/>
                <a:cs typeface="SchoolBookC"/>
              </a:rPr>
              <a:t>сравнивает…», «публицист объясняет…».</a:t>
            </a:r>
          </a:p>
          <a:p>
            <a:pPr marL="0" indent="0" algn="ctr">
              <a:buNone/>
            </a:pPr>
            <a:endParaRPr lang="ru-RU" b="1" dirty="0">
              <a:ea typeface="Calibri" panose="020F0502020204030204" pitchFamily="34" charset="0"/>
              <a:cs typeface="SchoolBookC"/>
            </a:endParaRPr>
          </a:p>
          <a:p>
            <a:pPr marL="0" indent="0" algn="just">
              <a:buNone/>
            </a:pPr>
            <a:r>
              <a:rPr lang="en-US" b="1" dirty="0">
                <a:ea typeface="Calibri" panose="020F0502020204030204" pitchFamily="34" charset="0"/>
                <a:cs typeface="SchoolBookC"/>
              </a:rPr>
              <a:t>    </a:t>
            </a:r>
            <a:r>
              <a:rPr lang="ru-RU" b="1" dirty="0">
                <a:ea typeface="Calibri" panose="020F0502020204030204" pitchFamily="34" charset="0"/>
                <a:cs typeface="SchoolBookC"/>
              </a:rPr>
              <a:t>П</a:t>
            </a:r>
            <a:r>
              <a:rPr lang="ru-RU" b="1" dirty="0">
                <a:effectLst/>
                <a:ea typeface="Calibri" panose="020F0502020204030204" pitchFamily="34" charset="0"/>
                <a:cs typeface="SchoolBookC"/>
              </a:rPr>
              <a:t>роанализировать </a:t>
            </a:r>
            <a:r>
              <a:rPr lang="ru-RU" dirty="0">
                <a:effectLst/>
                <a:ea typeface="Calibri" panose="020F0502020204030204" pitchFamily="34" charset="0"/>
                <a:cs typeface="SchoolBookC"/>
              </a:rPr>
              <a:t>связь между примерами-иллюстрациями</a:t>
            </a:r>
            <a:r>
              <a:rPr lang="ru-RU" dirty="0">
                <a:ea typeface="Calibri" panose="020F0502020204030204" pitchFamily="34" charset="0"/>
                <a:cs typeface="SchoolBookC"/>
              </a:rPr>
              <a:t> означает</a:t>
            </a:r>
            <a:r>
              <a:rPr lang="ru-RU" dirty="0">
                <a:effectLst/>
                <a:ea typeface="Calibri" panose="020F0502020204030204" pitchFamily="34" charset="0"/>
                <a:cs typeface="SchoolBookC"/>
              </a:rPr>
              <a:t> раскрыть сущность этих смысловых отношений: в чем смысл этого противопоставления, какие качества героев выявляются в сравнении и т.д. В идеале следует охарактеризовать каждый пример. 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619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6</a:t>
            </a:fld>
            <a:endParaRPr lang="en" sz="619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DA65A4-3643-4310-A830-EA4E9DA5CE0C}"/>
              </a:ext>
            </a:extLst>
          </p:cNvPr>
          <p:cNvSpPr/>
          <p:nvPr/>
        </p:nvSpPr>
        <p:spPr>
          <a:xfrm>
            <a:off x="4806193" y="3255585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inherit"/>
              </a:rPr>
              <a:t> </a:t>
            </a:r>
            <a:endParaRPr lang="ru-RU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00702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4DC15-1B54-4657-BF32-A7145F8C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32" y="1187743"/>
            <a:ext cx="2272614" cy="1197133"/>
          </a:xfrm>
        </p:spPr>
        <p:txBody>
          <a:bodyPr>
            <a:noAutofit/>
          </a:bodyPr>
          <a:lstStyle/>
          <a:p>
            <a:pPr algn="ctr"/>
            <a:r>
              <a:rPr lang="ru-RU" sz="1050" dirty="0"/>
              <a:t>МЕТОДИЧЕСКИЕ РЕКОМЕНДАЦИИ обучающимся по организации индивидуальной подготовки к ЕГЭ 2022 года </a:t>
            </a:r>
            <a:br>
              <a:rPr lang="ru-RU" sz="1050" dirty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en-US" sz="1050" dirty="0"/>
              <a:t>https://fipi.ru/metodicheskaya-kopilka/metod-rekomendatsii-po-samostoyatelnoy-podgotovke-k-ege#!/tab/222413602-1</a:t>
            </a:r>
            <a:endParaRPr lang="ru-RU" sz="105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6F989D2-DEF3-4019-9A19-0189C8AD5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42" t="13384" r="22720" b="8117"/>
          <a:stretch/>
        </p:blipFill>
        <p:spPr>
          <a:xfrm>
            <a:off x="4455753" y="857250"/>
            <a:ext cx="6026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74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DDC78-1BC1-4454-9016-77F44FF5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335" y="568583"/>
            <a:ext cx="7886700" cy="7003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Противопоставление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E681B-5932-47A3-81E4-B40CB5A9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78887"/>
            <a:ext cx="7886700" cy="351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EEA4345-50AF-4C54-870A-42ACE1064F92}"/>
              </a:ext>
            </a:extLst>
          </p:cNvPr>
          <p:cNvSpPr/>
          <p:nvPr/>
        </p:nvSpPr>
        <p:spPr>
          <a:xfrm>
            <a:off x="4388979" y="2177576"/>
            <a:ext cx="3241413" cy="31021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7ECCCDA-E395-4BCD-B25A-FABCCA65012E}"/>
              </a:ext>
            </a:extLst>
          </p:cNvPr>
          <p:cNvSpPr/>
          <p:nvPr/>
        </p:nvSpPr>
        <p:spPr>
          <a:xfrm>
            <a:off x="4734655" y="3232544"/>
            <a:ext cx="929355" cy="9870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95C2BB9-59FD-48EE-8B4E-E5E8E76E1897}"/>
              </a:ext>
            </a:extLst>
          </p:cNvPr>
          <p:cNvSpPr/>
          <p:nvPr/>
        </p:nvSpPr>
        <p:spPr>
          <a:xfrm>
            <a:off x="6397452" y="3240910"/>
            <a:ext cx="929355" cy="9690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DFD82FC-4AD2-4730-BB84-96A08C859364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6009685" y="2177576"/>
            <a:ext cx="84180" cy="31662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CBD4DE4-13D6-4AAA-97B5-29A6685A8C23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6009685" y="2177576"/>
            <a:ext cx="0" cy="3102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468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29C1EFF-BF00-46B0-9640-750F6A48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AACC7-14E2-41E7-B089-44052DD0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Противопоставляя, эти примеры (поступки героев и т.п.), автор хочет подчеркнуть…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 помощью противопоставления автор показывает разные стороны…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Благодаря антитезе мы видим различные точки зрения на…, что делает рассуждение более объективным и убедительным. </a:t>
            </a:r>
          </a:p>
          <a:p>
            <a:pPr marL="0" indent="0" algn="just">
              <a:buNone/>
            </a:pPr>
            <a:endParaRPr lang="ru-RU" i="1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619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9</a:t>
            </a:fld>
            <a:endParaRPr lang="en" sz="619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4186" y="1398871"/>
            <a:ext cx="6415443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spc="-23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ru-RU" sz="2400" b="1" spc="-23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Противопоставление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DA65A4-3643-4310-A830-EA4E9DA5CE0C}"/>
              </a:ext>
            </a:extLst>
          </p:cNvPr>
          <p:cNvSpPr/>
          <p:nvPr/>
        </p:nvSpPr>
        <p:spPr>
          <a:xfrm>
            <a:off x="4806193" y="3255585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inherit"/>
              </a:rPr>
              <a:t> </a:t>
            </a:r>
            <a:endParaRPr lang="ru-RU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263481086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3366</Words>
  <Application>Microsoft Office PowerPoint</Application>
  <PresentationFormat>Произвольный</PresentationFormat>
  <Paragraphs>243</Paragraphs>
  <Slides>45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ExploreVTI</vt:lpstr>
      <vt:lpstr>Сочинение на ЕГЭ  по русскому языку  в 2023 году: обобщаем опыт</vt:lpstr>
      <vt:lpstr>Слайд 2</vt:lpstr>
      <vt:lpstr>Проблема и комментарий</vt:lpstr>
      <vt:lpstr>Проблема и комментарий</vt:lpstr>
      <vt:lpstr>Зачин в комментарии</vt:lpstr>
      <vt:lpstr>«Укажите смысловую связь между примерами  и проанализируйте ее» </vt:lpstr>
      <vt:lpstr>МЕТОДИЧЕСКИЕ РЕКОМЕНДАЦИИ обучающимся по организации индивидуальной подготовки к ЕГЭ 2022 года   https://fipi.ru/metodicheskaya-kopilka/metod-rekomendatsii-po-samostoyatelnoy-podgotovke-k-ege#!/tab/222413602-1</vt:lpstr>
      <vt:lpstr>Противопоставление</vt:lpstr>
      <vt:lpstr>Слайд 9</vt:lpstr>
      <vt:lpstr>Противопоставление</vt:lpstr>
      <vt:lpstr>Сравнение, сопоставление</vt:lpstr>
      <vt:lpstr>Сравнение, сопоставление</vt:lpstr>
      <vt:lpstr>Сравнение, сопоставление</vt:lpstr>
      <vt:lpstr> Конкретизация  (общее и частное)</vt:lpstr>
      <vt:lpstr>Конкретизация</vt:lpstr>
      <vt:lpstr>Конкретизация  (общее и частное)</vt:lpstr>
      <vt:lpstr> Причинно-следственная связь</vt:lpstr>
      <vt:lpstr>Причина-следствие</vt:lpstr>
      <vt:lpstr>Б. Екимов «Не ругай меня»</vt:lpstr>
      <vt:lpstr>  Уступительная связь</vt:lpstr>
      <vt:lpstr>Уступительная связь</vt:lpstr>
      <vt:lpstr>Уступительная связь</vt:lpstr>
      <vt:lpstr> Пояснение</vt:lpstr>
      <vt:lpstr> Пояснение</vt:lpstr>
      <vt:lpstr>Слайд 25</vt:lpstr>
      <vt:lpstr> </vt:lpstr>
      <vt:lpstr> Проблема и позиция автора</vt:lpstr>
      <vt:lpstr>Пишем комментарий</vt:lpstr>
      <vt:lpstr> Определение понятия</vt:lpstr>
      <vt:lpstr>Определение понятия</vt:lpstr>
      <vt:lpstr>Фрагмент сочинения</vt:lpstr>
      <vt:lpstr>  Комплементарные отношения</vt:lpstr>
      <vt:lpstr>Связь «дополнение»</vt:lpstr>
      <vt:lpstr>Слайд 34</vt:lpstr>
      <vt:lpstr>Неудачные конструкции</vt:lpstr>
      <vt:lpstr>Неудачные конструкции</vt:lpstr>
      <vt:lpstr>Неудачные конструкции</vt:lpstr>
      <vt:lpstr>Автор и рассказчик</vt:lpstr>
      <vt:lpstr> Обоснование своего отношения  к позиции автора</vt:lpstr>
      <vt:lpstr>Слайд 40</vt:lpstr>
      <vt:lpstr>Типы аргументов</vt:lpstr>
      <vt:lpstr>Пример из литературы</vt:lpstr>
      <vt:lpstr>Типичные ошибки</vt:lpstr>
      <vt:lpstr> Допустимо (не является ошибкой)</vt:lpstr>
      <vt:lpstr>Стратегия работы с текстом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на ЕГЭ  по русскому языку  в 2022 году: обобщаем опыт</dc:title>
  <dc:creator>Андрей Нарушевич</dc:creator>
  <cp:lastModifiedBy>narush</cp:lastModifiedBy>
  <cp:revision>13</cp:revision>
  <dcterms:created xsi:type="dcterms:W3CDTF">2022-02-07T14:16:28Z</dcterms:created>
  <dcterms:modified xsi:type="dcterms:W3CDTF">2022-11-24T11:09:59Z</dcterms:modified>
</cp:coreProperties>
</file>